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0" r:id="rId3"/>
    <p:sldId id="281" r:id="rId4"/>
    <p:sldId id="291" r:id="rId5"/>
    <p:sldId id="282" r:id="rId6"/>
    <p:sldId id="283" r:id="rId7"/>
    <p:sldId id="284" r:id="rId8"/>
    <p:sldId id="285" r:id="rId9"/>
    <p:sldId id="286" r:id="rId10"/>
    <p:sldId id="258" r:id="rId11"/>
    <p:sldId id="290" r:id="rId12"/>
    <p:sldId id="292" r:id="rId13"/>
    <p:sldId id="261" r:id="rId14"/>
    <p:sldId id="275" r:id="rId15"/>
    <p:sldId id="287" r:id="rId16"/>
    <p:sldId id="262" r:id="rId17"/>
    <p:sldId id="263" r:id="rId18"/>
    <p:sldId id="288" r:id="rId19"/>
    <p:sldId id="289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4" r:id="rId28"/>
    <p:sldId id="276" r:id="rId29"/>
    <p:sldId id="277" r:id="rId30"/>
    <p:sldId id="278" r:id="rId31"/>
    <p:sldId id="272" r:id="rId32"/>
    <p:sldId id="273" r:id="rId33"/>
    <p:sldId id="260" r:id="rId34"/>
    <p:sldId id="279" r:id="rId35"/>
    <p:sldId id="293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1748B-CF4D-4DF2-9096-1B4AA3AF8AA7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173DD-9BAA-46BA-B91A-082B36321F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01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173DD-9BAA-46BA-B91A-082B36321F2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173DD-9BAA-46BA-B91A-082B36321F2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97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173DD-9BAA-46BA-B91A-082B36321F2D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80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173DD-9BAA-46BA-B91A-082B36321F2D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44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173DD-9BAA-46BA-B91A-082B36321F2D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9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1966047-DEEF-4A3C-B0A9-97CE613D9F9A}" type="datetimeFigureOut">
              <a:rPr lang="ru-RU" smtClean="0"/>
              <a:pPr/>
              <a:t>08.03.2017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78FCA1D-FC27-42BB-B4BD-20CD874A1EFF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uk-UA" dirty="0" smtClean="0"/>
              <a:t>Покриви тіла тварин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uk-UA" dirty="0" smtClean="0"/>
              <a:t>Міні-проект  з біології  7 клас</a:t>
            </a:r>
          </a:p>
          <a:p>
            <a:pPr algn="l"/>
            <a:r>
              <a:rPr lang="uk-UA" dirty="0" smtClean="0"/>
              <a:t> учитель Загурська Надія Іванівна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2656"/>
            <a:ext cx="2668318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https://im1-tub-ua.yandex.net/i?id=41e4822b2ab3ec76e3d0f5fa7d153536&amp;n=33&amp;h=190&amp;w=30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869160"/>
            <a:ext cx="237626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0-tub-ua.yandex.net/i?id=694707d425a2b3916ca388ba42f986ad&amp;n=33&amp;h=215&amp;w=38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332656"/>
            <a:ext cx="244827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://bytrina11.ru/wp-content/uploads/2013/04/Ryibnyie-blyuda-morskoy-stolovoyust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332656"/>
            <a:ext cx="273630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://www.zveryshki.ru/uploads/posts/2008-04/thumbs/1209329187_et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3808" y="4869160"/>
            <a:ext cx="295232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Картинки по запросу сліпак фото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4869160"/>
            <a:ext cx="266429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мертвоед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2160" y="2636912"/>
            <a:ext cx="266429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36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Покрив тіла ракоподібних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6655" y="1268760"/>
            <a:ext cx="3822192" cy="4857720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/>
              <a:t>Покрив</a:t>
            </a:r>
            <a:r>
              <a:rPr lang="ru-RU" dirty="0"/>
              <a:t> </a:t>
            </a:r>
            <a:r>
              <a:rPr lang="ru-RU" dirty="0" err="1" smtClean="0"/>
              <a:t>тіла</a:t>
            </a:r>
            <a:r>
              <a:rPr lang="ru-RU" dirty="0" smtClean="0"/>
              <a:t> </a:t>
            </a:r>
            <a:r>
              <a:rPr lang="ru-RU" dirty="0" err="1" smtClean="0"/>
              <a:t>дафнії</a:t>
            </a:r>
            <a:r>
              <a:rPr lang="ru-RU" dirty="0" smtClean="0"/>
              <a:t>  </a:t>
            </a:r>
            <a:r>
              <a:rPr lang="ru-RU" dirty="0" err="1"/>
              <a:t>являє</a:t>
            </a:r>
            <a:r>
              <a:rPr lang="ru-RU" dirty="0"/>
              <a:t> собою </a:t>
            </a:r>
            <a:r>
              <a:rPr lang="ru-RU" dirty="0" err="1"/>
              <a:t>хітинізовану</a:t>
            </a:r>
            <a:r>
              <a:rPr lang="ru-RU" dirty="0"/>
              <a:t> кутикулу (</a:t>
            </a:r>
            <a:r>
              <a:rPr lang="ru-RU" dirty="0" err="1"/>
              <a:t>хітин</a:t>
            </a:r>
            <a:r>
              <a:rPr lang="ru-RU" dirty="0"/>
              <a:t> – </a:t>
            </a:r>
            <a:r>
              <a:rPr lang="ru-RU" dirty="0" err="1"/>
              <a:t>азотовмісний</a:t>
            </a:r>
            <a:r>
              <a:rPr lang="ru-RU" dirty="0"/>
              <a:t> </a:t>
            </a:r>
            <a:r>
              <a:rPr lang="ru-RU" dirty="0" err="1"/>
              <a:t>полісахарид</a:t>
            </a:r>
            <a:r>
              <a:rPr lang="ru-RU" dirty="0"/>
              <a:t>). Вона </a:t>
            </a:r>
            <a:r>
              <a:rPr lang="ru-RU" dirty="0" err="1"/>
              <a:t>виділяється</a:t>
            </a:r>
            <a:r>
              <a:rPr lang="ru-RU" dirty="0"/>
              <a:t> </a:t>
            </a:r>
            <a:r>
              <a:rPr lang="ru-RU" dirty="0" err="1"/>
              <a:t>гіподермою</a:t>
            </a:r>
            <a:r>
              <a:rPr lang="ru-RU" dirty="0"/>
              <a:t> і </a:t>
            </a:r>
            <a:r>
              <a:rPr lang="ru-RU" dirty="0" err="1"/>
              <a:t>відзначається</a:t>
            </a:r>
            <a:r>
              <a:rPr lang="ru-RU" dirty="0"/>
              <a:t> </a:t>
            </a:r>
            <a:r>
              <a:rPr lang="ru-RU" dirty="0" err="1"/>
              <a:t>міцністю</a:t>
            </a:r>
            <a:r>
              <a:rPr lang="ru-RU" dirty="0"/>
              <a:t>. У </a:t>
            </a:r>
            <a:r>
              <a:rPr lang="ru-RU" dirty="0" err="1"/>
              <a:t>деяких</a:t>
            </a:r>
            <a:r>
              <a:rPr lang="ru-RU" dirty="0"/>
              <a:t> кутикула </a:t>
            </a:r>
            <a:r>
              <a:rPr lang="ru-RU" dirty="0" err="1"/>
              <a:t>просочується</a:t>
            </a:r>
            <a:r>
              <a:rPr lang="ru-RU" dirty="0"/>
              <a:t> </a:t>
            </a:r>
            <a:r>
              <a:rPr lang="ru-RU" dirty="0" err="1"/>
              <a:t>вапном</a:t>
            </a:r>
            <a:r>
              <a:rPr lang="ru-RU" dirty="0"/>
              <a:t>.</a:t>
            </a:r>
          </a:p>
          <a:p>
            <a:r>
              <a:rPr lang="ru-RU" dirty="0" err="1" smtClean="0"/>
              <a:t>Значення</a:t>
            </a:r>
            <a:r>
              <a:rPr lang="ru-RU" dirty="0" smtClean="0"/>
              <a:t>: вона </a:t>
            </a:r>
            <a:r>
              <a:rPr lang="ru-RU" dirty="0"/>
              <a:t>не </a:t>
            </a:r>
            <a:r>
              <a:rPr lang="ru-RU" dirty="0" err="1"/>
              <a:t>пропускає</a:t>
            </a:r>
            <a:r>
              <a:rPr lang="ru-RU" dirty="0"/>
              <a:t> пари води,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захищає</a:t>
            </a:r>
            <a:r>
              <a:rPr lang="ru-RU" dirty="0"/>
              <a:t> </a:t>
            </a:r>
            <a:r>
              <a:rPr lang="ru-RU" dirty="0" err="1"/>
              <a:t>наземні</a:t>
            </a:r>
            <a:r>
              <a:rPr lang="ru-RU" dirty="0"/>
              <a:t> </a:t>
            </a:r>
            <a:r>
              <a:rPr lang="ru-RU" dirty="0" err="1"/>
              <a:t>форми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висихання</a:t>
            </a:r>
            <a:r>
              <a:rPr lang="ru-RU" dirty="0"/>
              <a:t>;</a:t>
            </a:r>
          </a:p>
          <a:p>
            <a:r>
              <a:rPr lang="ru-RU" dirty="0" smtClean="0"/>
              <a:t>служить </a:t>
            </a:r>
            <a:r>
              <a:rPr lang="ru-RU" dirty="0" err="1"/>
              <a:t>зовнішнім</a:t>
            </a:r>
            <a:r>
              <a:rPr lang="ru-RU" dirty="0"/>
              <a:t> скелетом. До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зсередини</a:t>
            </a:r>
            <a:r>
              <a:rPr lang="ru-RU" dirty="0"/>
              <a:t> </a:t>
            </a:r>
            <a:r>
              <a:rPr lang="ru-RU" dirty="0" err="1"/>
              <a:t>прикріплюються</a:t>
            </a:r>
            <a:r>
              <a:rPr lang="ru-RU" dirty="0"/>
              <a:t> </a:t>
            </a:r>
            <a:r>
              <a:rPr lang="ru-RU" dirty="0" err="1"/>
              <a:t>м’язи</a:t>
            </a:r>
            <a:r>
              <a:rPr lang="ru-RU" dirty="0"/>
              <a:t>, </a:t>
            </a:r>
            <a:r>
              <a:rPr lang="ru-RU" dirty="0" err="1"/>
              <a:t>зокрема</a:t>
            </a:r>
            <a:r>
              <a:rPr lang="ru-RU" dirty="0"/>
              <a:t> </a:t>
            </a:r>
            <a:r>
              <a:rPr lang="ru-RU" dirty="0" err="1"/>
              <a:t>м’язи</a:t>
            </a:r>
            <a:r>
              <a:rPr lang="ru-RU" dirty="0"/>
              <a:t> </a:t>
            </a:r>
            <a:r>
              <a:rPr lang="ru-RU" dirty="0" err="1"/>
              <a:t>кінцівок</a:t>
            </a:r>
            <a:r>
              <a:rPr lang="ru-RU" dirty="0"/>
              <a:t>.</a:t>
            </a:r>
          </a:p>
          <a:p>
            <a:r>
              <a:rPr lang="ru-RU" dirty="0" smtClean="0"/>
              <a:t>У </a:t>
            </a:r>
            <a:r>
              <a:rPr lang="ru-RU" dirty="0" err="1"/>
              <a:t>наземних</a:t>
            </a:r>
            <a:r>
              <a:rPr lang="ru-RU" dirty="0"/>
              <a:t> форм поверх </a:t>
            </a:r>
            <a:r>
              <a:rPr lang="ru-RU" dirty="0" err="1"/>
              <a:t>хітинової</a:t>
            </a:r>
            <a:r>
              <a:rPr lang="ru-RU" dirty="0"/>
              <a:t> </a:t>
            </a:r>
            <a:r>
              <a:rPr lang="ru-RU" dirty="0" err="1"/>
              <a:t>оболонки</a:t>
            </a:r>
            <a:r>
              <a:rPr lang="ru-RU" dirty="0"/>
              <a:t> є тонкий шар </a:t>
            </a:r>
            <a:r>
              <a:rPr lang="ru-RU" dirty="0" err="1"/>
              <a:t>віскоподібної</a:t>
            </a:r>
            <a:r>
              <a:rPr lang="ru-RU" dirty="0"/>
              <a:t> </a:t>
            </a:r>
            <a:r>
              <a:rPr lang="ru-RU" dirty="0" err="1"/>
              <a:t>речовини</a:t>
            </a:r>
            <a:r>
              <a:rPr lang="ru-RU" dirty="0" smtClean="0"/>
              <a:t>.</a:t>
            </a:r>
          </a:p>
          <a:p>
            <a:r>
              <a:rPr lang="uk-UA" dirty="0" smtClean="0"/>
              <a:t>Черепашкові раки розмір</a:t>
            </a:r>
            <a:r>
              <a:rPr lang="en-US" dirty="0" err="1" smtClean="0"/>
              <a:t>jv</a:t>
            </a:r>
            <a:r>
              <a:rPr lang="uk-UA" dirty="0" smtClean="0"/>
              <a:t> 0,5см, тіло  їх вкрите двостулковою черепашкою.</a:t>
            </a:r>
          </a:p>
          <a:p>
            <a:r>
              <a:rPr lang="ru-RU" dirty="0" err="1" smtClean="0"/>
              <a:t>Тіло</a:t>
            </a:r>
            <a:r>
              <a:rPr lang="ru-RU" dirty="0" smtClean="0"/>
              <a:t> рака </a:t>
            </a:r>
            <a:r>
              <a:rPr lang="ru-RU" dirty="0" err="1" smtClean="0"/>
              <a:t>вкрите</a:t>
            </a:r>
            <a:r>
              <a:rPr lang="ru-RU" dirty="0" smtClean="0"/>
              <a:t> твердим </a:t>
            </a:r>
            <a:r>
              <a:rPr lang="ru-RU" dirty="0" err="1" smtClean="0"/>
              <a:t>покривом</a:t>
            </a:r>
            <a:r>
              <a:rPr lang="ru-RU" dirty="0" smtClean="0"/>
              <a:t> – </a:t>
            </a:r>
            <a:r>
              <a:rPr lang="ru-RU" dirty="0" err="1" smtClean="0"/>
              <a:t>панциром</a:t>
            </a:r>
            <a:r>
              <a:rPr lang="ru-RU" dirty="0" smtClean="0"/>
              <a:t>- </a:t>
            </a:r>
            <a:r>
              <a:rPr lang="ru-RU" dirty="0" err="1" smtClean="0"/>
              <a:t>карапаксом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Рисунок 6" descr="Daphnia longispina.jpg"/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 rot="16200000">
            <a:off x="6997429" y="1939676"/>
            <a:ext cx="2021187" cy="1543452"/>
          </a:xfrm>
          <a:prstGeom prst="rect">
            <a:avLst/>
          </a:prstGeom>
        </p:spPr>
      </p:pic>
      <p:pic>
        <p:nvPicPr>
          <p:cNvPr id="6" name="Рисунок 7" descr="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7716962" y="4460502"/>
            <a:ext cx="1584176" cy="961332"/>
          </a:xfrm>
          <a:prstGeom prst="rect">
            <a:avLst/>
          </a:prstGeom>
        </p:spPr>
      </p:pic>
      <p:pic>
        <p:nvPicPr>
          <p:cNvPr id="7" name="Рисунок 7" descr="DSCF0052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4048" y="1700808"/>
            <a:ext cx="1872209" cy="2016224"/>
          </a:xfrm>
          <a:prstGeom prst="rect">
            <a:avLst/>
          </a:prstGeom>
        </p:spPr>
      </p:pic>
      <p:pic>
        <p:nvPicPr>
          <p:cNvPr id="8" name="Рисунок 6" descr="medium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6" y="4149080"/>
            <a:ext cx="1147589" cy="1584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208" y="60932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           </a:t>
            </a:r>
            <a:r>
              <a:rPr lang="uk-UA" sz="1400" dirty="0" err="1" smtClean="0"/>
              <a:t>Коропоїд</a:t>
            </a:r>
            <a:r>
              <a:rPr lang="uk-UA" sz="1400" dirty="0" smtClean="0"/>
              <a:t>           Мокриця</a:t>
            </a:r>
            <a:endParaRPr lang="ru-RU" sz="1400" dirty="0" smtClean="0"/>
          </a:p>
          <a:p>
            <a:endParaRPr lang="ru-RU" sz="1400" dirty="0"/>
          </a:p>
        </p:txBody>
      </p:sp>
      <p:pic>
        <p:nvPicPr>
          <p:cNvPr id="10" name="Picture 18" descr="480px-Bio8_26_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4149080"/>
            <a:ext cx="2400769" cy="15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9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Покрив тіла павуків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Tahoma" pitchFamily="34" charset="0"/>
                <a:cs typeface="Tahoma" pitchFamily="34" charset="0"/>
              </a:rPr>
              <a:t>У </a:t>
            </a:r>
            <a:r>
              <a:rPr lang="ru-RU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 smtClean="0">
                <a:latin typeface="Tahoma" pitchFamily="34" charset="0"/>
                <a:cs typeface="Tahoma" pitchFamily="34" charset="0"/>
              </a:rPr>
              <a:t>павуків</a:t>
            </a:r>
            <a:r>
              <a:rPr lang="ru-RU" dirty="0" smtClean="0">
                <a:latin typeface="Tahoma" pitchFamily="34" charset="0"/>
                <a:cs typeface="Tahoma" pitchFamily="34" charset="0"/>
              </a:rPr>
              <a:t>  є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відносно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smtClean="0">
                <a:latin typeface="Tahoma" pitchFamily="34" charset="0"/>
                <a:cs typeface="Tahoma" pitchFamily="34" charset="0"/>
              </a:rPr>
              <a:t>тонка </a:t>
            </a:r>
            <a:r>
              <a:rPr lang="ru-RU" dirty="0" err="1" smtClean="0">
                <a:latin typeface="Tahoma" pitchFamily="34" charset="0"/>
                <a:cs typeface="Tahoma" pitchFamily="34" charset="0"/>
              </a:rPr>
              <a:t>хітинова</a:t>
            </a:r>
            <a:r>
              <a:rPr lang="ru-RU" dirty="0" smtClean="0">
                <a:latin typeface="Tahoma" pitchFamily="34" charset="0"/>
                <a:cs typeface="Tahoma" pitchFamily="34" charset="0"/>
              </a:rPr>
              <a:t> кутикула,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під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якою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знаходиться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гіподерма</a:t>
            </a:r>
            <a:r>
              <a:rPr lang="ru-RU" dirty="0">
                <a:latin typeface="Tahoma" pitchFamily="34" charset="0"/>
                <a:cs typeface="Tahoma" pitchFamily="34" charset="0"/>
              </a:rPr>
              <a:t> і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базальна</a:t>
            </a:r>
            <a:r>
              <a:rPr lang="ru-RU" dirty="0">
                <a:latin typeface="Tahoma" pitchFamily="34" charset="0"/>
                <a:cs typeface="Tahoma" pitchFamily="34" charset="0"/>
              </a:rPr>
              <a:t> мембрана. Кутикула  </a:t>
            </a:r>
            <a:r>
              <a:rPr lang="ru-RU" dirty="0" err="1" smtClean="0">
                <a:latin typeface="Tahoma" pitchFamily="34" charset="0"/>
                <a:cs typeface="Tahoma" pitchFamily="34" charset="0"/>
              </a:rPr>
              <a:t>захищає</a:t>
            </a:r>
            <a:r>
              <a:rPr lang="ru-RU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організм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від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втрати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вологи</a:t>
            </a:r>
            <a:r>
              <a:rPr lang="ru-RU" dirty="0">
                <a:latin typeface="Tahoma" pitchFamily="34" charset="0"/>
                <a:cs typeface="Tahoma" pitchFamily="34" charset="0"/>
              </a:rPr>
              <a:t> при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випаровуванні</a:t>
            </a:r>
            <a:r>
              <a:rPr lang="ru-RU" dirty="0">
                <a:latin typeface="Tahoma" pitchFamily="34" charset="0"/>
                <a:cs typeface="Tahoma" pitchFamily="34" charset="0"/>
              </a:rPr>
              <a:t>, тому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павукоподібні</a:t>
            </a:r>
            <a:r>
              <a:rPr lang="ru-RU" dirty="0">
                <a:latin typeface="Tahoma" pitchFamily="34" charset="0"/>
                <a:cs typeface="Tahoma" pitchFamily="34" charset="0"/>
              </a:rPr>
              <a:t> заселили </a:t>
            </a:r>
            <a:r>
              <a:rPr lang="ru-RU" dirty="0" smtClean="0">
                <a:latin typeface="Tahoma" pitchFamily="34" charset="0"/>
                <a:cs typeface="Tahoma" pitchFamily="34" charset="0"/>
              </a:rPr>
              <a:t>сушу.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Міцність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кутикулі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надають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білки</a:t>
            </a:r>
            <a:r>
              <a:rPr lang="ru-RU" dirty="0">
                <a:latin typeface="Tahoma" pitchFamily="34" charset="0"/>
                <a:cs typeface="Tahoma" pitchFamily="34" charset="0"/>
              </a:rPr>
              <a:t>,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інкрустуючи</a:t>
            </a:r>
            <a:r>
              <a:rPr lang="ru-RU" dirty="0">
                <a:latin typeface="Tahoma" pitchFamily="34" charset="0"/>
                <a:cs typeface="Tahoma" pitchFamily="34" charset="0"/>
              </a:rPr>
              <a:t> </a:t>
            </a:r>
            <a:r>
              <a:rPr lang="ru-RU" dirty="0" err="1">
                <a:latin typeface="Tahoma" pitchFamily="34" charset="0"/>
                <a:cs typeface="Tahoma" pitchFamily="34" charset="0"/>
              </a:rPr>
              <a:t>хітин</a:t>
            </a:r>
            <a:r>
              <a:rPr lang="ru-RU" dirty="0">
                <a:latin typeface="Tahoma" pitchFamily="34" charset="0"/>
                <a:cs typeface="Tahoma" pitchFamily="34" charset="0"/>
              </a:rPr>
              <a:t>. </a:t>
            </a:r>
          </a:p>
          <a:p>
            <a:endParaRPr lang="ru-RU" dirty="0"/>
          </a:p>
        </p:txBody>
      </p:sp>
      <p:pic>
        <p:nvPicPr>
          <p:cNvPr id="5" name="Рисунок 9" descr="2715794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22" y="2679700"/>
            <a:ext cx="3184710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0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dirty="0" smtClean="0"/>
              <a:t>Покрив тіла комах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uk-UA" dirty="0" smtClean="0"/>
              <a:t>Зовні тіло комах укрите хітиновою кутикулою. Зовнішній шар кутикули є водонепроникним.</a:t>
            </a:r>
            <a:endParaRPr lang="ru-RU" dirty="0" smtClean="0"/>
          </a:p>
          <a:p>
            <a:r>
              <a:rPr lang="uk-UA" dirty="0" smtClean="0"/>
              <a:t>На поверхні кутикули є вирости - </a:t>
            </a:r>
            <a:r>
              <a:rPr lang="uk-UA" b="1" i="1" dirty="0" smtClean="0"/>
              <a:t>волоски, лусочки, щетинки</a:t>
            </a:r>
            <a:r>
              <a:rPr lang="uk-UA" dirty="0" smtClean="0"/>
              <a:t>. Волоски можуть виконувати покривні, чутливі або захисні (отруйні волоски) функції. За рахунок переломлення світла в шарах хітину або в лусочках, розташованих на крилах у комах, може виникати так зване </a:t>
            </a:r>
            <a:r>
              <a:rPr lang="uk-UA" b="1" i="1" dirty="0" smtClean="0"/>
              <a:t>фізичне забарвлення. </a:t>
            </a:r>
          </a:p>
          <a:p>
            <a:r>
              <a:rPr lang="uk-UA" b="1" i="1" dirty="0" smtClean="0"/>
              <a:t>Хімічне забарвлення</a:t>
            </a:r>
            <a:r>
              <a:rPr lang="uk-UA" dirty="0" smtClean="0"/>
              <a:t> (за рахунок пігментів у кутикулі, жировому тілі або гемолімфі) також спостерігається досить часто.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4542474"/>
            <a:ext cx="2437615" cy="1688392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268760"/>
            <a:ext cx="1944216" cy="178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268760"/>
            <a:ext cx="235499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Ручейник"/>
          <p:cNvPicPr>
            <a:picLocks noChangeAspect="1" noChangeArrowheads="1"/>
          </p:cNvPicPr>
          <p:nvPr/>
        </p:nvPicPr>
        <p:blipFill>
          <a:blip r:embed="rId5" cstate="print">
            <a:lum bright="-8000" contrast="14000"/>
          </a:blip>
          <a:srcRect/>
          <a:stretch>
            <a:fillRect/>
          </a:stretch>
        </p:blipFill>
        <p:spPr>
          <a:xfrm>
            <a:off x="4572000" y="3140968"/>
            <a:ext cx="1150495" cy="3049960"/>
          </a:xfrm>
          <a:prstGeom prst="rect">
            <a:avLst/>
          </a:prstGeom>
          <a:noFill/>
        </p:spPr>
      </p:pic>
      <p:pic>
        <p:nvPicPr>
          <p:cNvPr id="9" name="Picture 2" descr="lдровосек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00" y="2996952"/>
            <a:ext cx="2448272" cy="151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Комар-пискун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251520" y="5805264"/>
            <a:ext cx="1872208" cy="795288"/>
          </a:xfrm>
          <a:prstGeom prst="rect">
            <a:avLst/>
          </a:prstGeom>
          <a:noFill/>
        </p:spPr>
      </p:pic>
      <p:pic>
        <p:nvPicPr>
          <p:cNvPr id="11" name="Picture 2" descr="bloha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776" y="5661248"/>
            <a:ext cx="136815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1340768"/>
            <a:ext cx="1919353" cy="100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Покриви тіла хребетних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28775"/>
            <a:ext cx="8820472" cy="4497388"/>
          </a:xfrm>
        </p:spPr>
        <p:txBody>
          <a:bodyPr>
            <a:noAutofit/>
          </a:bodyPr>
          <a:lstStyle/>
          <a:p>
            <a:endParaRPr lang="ru-RU" sz="1400" dirty="0" smtClean="0"/>
          </a:p>
          <a:p>
            <a:r>
              <a:rPr lang="ru-RU" sz="1800" dirty="0" smtClean="0"/>
              <a:t> </a:t>
            </a:r>
            <a:r>
              <a:rPr lang="ru-RU" sz="1800" dirty="0"/>
              <a:t>У </a:t>
            </a:r>
            <a:r>
              <a:rPr lang="ru-RU" sz="1800" dirty="0" err="1"/>
              <a:t>хордових</a:t>
            </a:r>
            <a:r>
              <a:rPr lang="ru-RU" sz="1800" dirty="0"/>
              <a:t> </a:t>
            </a:r>
            <a:r>
              <a:rPr lang="ru-RU" sz="1800" dirty="0" err="1"/>
              <a:t>еволюція</a:t>
            </a:r>
            <a:r>
              <a:rPr lang="ru-RU" sz="1800" dirty="0"/>
              <a:t> </a:t>
            </a:r>
            <a:r>
              <a:rPr lang="ru-RU" sz="1800" dirty="0" err="1"/>
              <a:t>шкірних</a:t>
            </a:r>
            <a:r>
              <a:rPr lang="ru-RU" sz="1800" dirty="0"/>
              <a:t> </a:t>
            </a:r>
            <a:r>
              <a:rPr lang="ru-RU" sz="1800" dirty="0" err="1"/>
              <a:t>покривів</a:t>
            </a:r>
            <a:r>
              <a:rPr lang="ru-RU" sz="1800" dirty="0"/>
              <a:t> </a:t>
            </a:r>
            <a:r>
              <a:rPr lang="ru-RU" sz="1800" dirty="0" err="1"/>
              <a:t>йшла</a:t>
            </a:r>
            <a:r>
              <a:rPr lang="ru-RU" sz="1800" dirty="0"/>
              <a:t> в </a:t>
            </a:r>
            <a:r>
              <a:rPr lang="ru-RU" sz="1800" dirty="0" err="1"/>
              <a:t>напрямку</a:t>
            </a:r>
            <a:r>
              <a:rPr lang="ru-RU" sz="1800" dirty="0"/>
              <a:t> </a:t>
            </a:r>
            <a:r>
              <a:rPr lang="ru-RU" sz="1800" dirty="0" err="1"/>
              <a:t>заміни</a:t>
            </a:r>
            <a:r>
              <a:rPr lang="ru-RU" sz="1800" dirty="0"/>
              <a:t> </a:t>
            </a:r>
            <a:r>
              <a:rPr lang="ru-RU" sz="1800" dirty="0" err="1"/>
              <a:t>одношарового</a:t>
            </a:r>
            <a:r>
              <a:rPr lang="ru-RU" sz="1800" dirty="0"/>
              <a:t> </a:t>
            </a:r>
            <a:r>
              <a:rPr lang="ru-RU" sz="1800" dirty="0" err="1"/>
              <a:t>епітелію</a:t>
            </a:r>
            <a:r>
              <a:rPr lang="ru-RU" sz="1800" dirty="0"/>
              <a:t> </a:t>
            </a:r>
            <a:r>
              <a:rPr lang="ru-RU" sz="1800" dirty="0" err="1"/>
              <a:t>багатошаровим</a:t>
            </a:r>
            <a:r>
              <a:rPr lang="ru-RU" sz="1800" dirty="0"/>
              <a:t>, </a:t>
            </a:r>
            <a:r>
              <a:rPr lang="ru-RU" sz="1800" dirty="0" err="1"/>
              <a:t>зокрема</a:t>
            </a:r>
            <a:r>
              <a:rPr lang="ru-RU" sz="1800" dirty="0"/>
              <a:t>, у </a:t>
            </a:r>
            <a:r>
              <a:rPr lang="ru-RU" sz="1800" dirty="0" err="1"/>
              <a:t>формуванні</a:t>
            </a:r>
            <a:r>
              <a:rPr lang="ru-RU" sz="1800" dirty="0"/>
              <a:t> </a:t>
            </a:r>
            <a:r>
              <a:rPr lang="ru-RU" sz="1800" dirty="0" err="1"/>
              <a:t>двох</a:t>
            </a:r>
            <a:r>
              <a:rPr lang="ru-RU" sz="1800" dirty="0"/>
              <a:t> </a:t>
            </a:r>
            <a:r>
              <a:rPr lang="ru-RU" sz="1800" dirty="0" err="1"/>
              <a:t>шарів</a:t>
            </a:r>
            <a:r>
              <a:rPr lang="ru-RU" sz="1800" dirty="0"/>
              <a:t> і в </a:t>
            </a:r>
            <a:r>
              <a:rPr lang="ru-RU" sz="1800" dirty="0" err="1" smtClean="0"/>
              <a:t>розвитку</a:t>
            </a:r>
            <a:r>
              <a:rPr lang="ru-RU" sz="1800" dirty="0" smtClean="0"/>
              <a:t> </a:t>
            </a:r>
            <a:r>
              <a:rPr lang="ru-RU" sz="1800" dirty="0" err="1"/>
              <a:t>власне</a:t>
            </a:r>
            <a:r>
              <a:rPr lang="ru-RU" sz="1800" dirty="0"/>
              <a:t> </a:t>
            </a:r>
            <a:r>
              <a:rPr lang="ru-RU" sz="1800" dirty="0" err="1" smtClean="0"/>
              <a:t>шкіри</a:t>
            </a:r>
            <a:r>
              <a:rPr lang="ru-RU" sz="1800" dirty="0" smtClean="0"/>
              <a:t>. </a:t>
            </a:r>
            <a:endParaRPr lang="ru-RU" sz="1800" dirty="0"/>
          </a:p>
          <a:p>
            <a:r>
              <a:rPr lang="ru-RU" sz="1800" dirty="0"/>
              <a:t> </a:t>
            </a:r>
            <a:r>
              <a:rPr lang="ru-RU" sz="1800" dirty="0" err="1"/>
              <a:t>Шкіра</a:t>
            </a:r>
            <a:r>
              <a:rPr lang="ru-RU" sz="1800" dirty="0"/>
              <a:t> </a:t>
            </a:r>
            <a:r>
              <a:rPr lang="ru-RU" sz="1800" dirty="0" err="1"/>
              <a:t>хордових</a:t>
            </a:r>
            <a:r>
              <a:rPr lang="ru-RU" sz="1800" dirty="0"/>
              <a:t> </a:t>
            </a:r>
            <a:r>
              <a:rPr lang="ru-RU" sz="1800" dirty="0" err="1"/>
              <a:t>складається</a:t>
            </a:r>
            <a:r>
              <a:rPr lang="ru-RU" sz="1800" dirty="0"/>
              <a:t> з </a:t>
            </a:r>
            <a:r>
              <a:rPr lang="ru-RU" sz="1800" dirty="0" err="1"/>
              <a:t>поверхневого</a:t>
            </a:r>
            <a:r>
              <a:rPr lang="ru-RU" sz="1800" dirty="0"/>
              <a:t> шару </a:t>
            </a:r>
            <a:r>
              <a:rPr lang="ru-RU" sz="1800" dirty="0" err="1"/>
              <a:t>ектодермального</a:t>
            </a:r>
            <a:r>
              <a:rPr lang="ru-RU" sz="1800" dirty="0"/>
              <a:t> </a:t>
            </a:r>
            <a:r>
              <a:rPr lang="ru-RU" sz="1800" dirty="0" err="1"/>
              <a:t>походження</a:t>
            </a:r>
            <a:r>
              <a:rPr lang="ru-RU" sz="1800" dirty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епідермісу</a:t>
            </a:r>
            <a:r>
              <a:rPr lang="ru-RU" sz="1800" dirty="0"/>
              <a:t>, </a:t>
            </a:r>
            <a:r>
              <a:rPr lang="ru-RU" sz="1800" dirty="0" err="1"/>
              <a:t>іноді</a:t>
            </a:r>
            <a:r>
              <a:rPr lang="ru-RU" sz="1800" dirty="0"/>
              <a:t> званого кутикулою, і </a:t>
            </a:r>
            <a:r>
              <a:rPr lang="ru-RU" sz="1800" dirty="0" err="1"/>
              <a:t>нижнього</a:t>
            </a:r>
            <a:r>
              <a:rPr lang="ru-RU" sz="1800" dirty="0"/>
              <a:t> шару </a:t>
            </a:r>
            <a:r>
              <a:rPr lang="ru-RU" sz="1800" dirty="0" err="1"/>
              <a:t>мезодермального</a:t>
            </a:r>
            <a:r>
              <a:rPr lang="ru-RU" sz="1800" dirty="0"/>
              <a:t> </a:t>
            </a:r>
            <a:r>
              <a:rPr lang="ru-RU" sz="1800" dirty="0" err="1"/>
              <a:t>походження</a:t>
            </a:r>
            <a:r>
              <a:rPr lang="ru-RU" sz="1800" dirty="0"/>
              <a:t> - </a:t>
            </a:r>
            <a:r>
              <a:rPr lang="ru-RU" sz="1800" dirty="0" err="1"/>
              <a:t>власне</a:t>
            </a:r>
            <a:r>
              <a:rPr lang="ru-RU" sz="1800" dirty="0"/>
              <a:t> </a:t>
            </a:r>
            <a:r>
              <a:rPr lang="ru-RU" sz="1800" dirty="0" err="1"/>
              <a:t>шкіри</a:t>
            </a:r>
            <a:r>
              <a:rPr lang="ru-RU" sz="1800" dirty="0"/>
              <a:t> </a:t>
            </a:r>
            <a:r>
              <a:rPr lang="ru-RU" sz="1800" dirty="0" smtClean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дерми</a:t>
            </a:r>
            <a:r>
              <a:rPr lang="ru-RU" sz="1800" dirty="0"/>
              <a:t>. </a:t>
            </a:r>
            <a:endParaRPr lang="ru-RU" sz="1800" dirty="0" smtClean="0"/>
          </a:p>
          <a:p>
            <a:r>
              <a:rPr lang="ru-RU" sz="1800" dirty="0" smtClean="0"/>
              <a:t>У </a:t>
            </a:r>
            <a:r>
              <a:rPr lang="ru-RU" sz="1800" dirty="0" err="1"/>
              <a:t>тунікат</a:t>
            </a:r>
            <a:r>
              <a:rPr lang="ru-RU" sz="1800" dirty="0"/>
              <a:t> (</a:t>
            </a:r>
            <a:r>
              <a:rPr lang="ru-RU" sz="1800" dirty="0" err="1"/>
              <a:t>асцидій</a:t>
            </a:r>
            <a:r>
              <a:rPr lang="ru-RU" sz="1800" dirty="0"/>
              <a:t>, </a:t>
            </a:r>
            <a:r>
              <a:rPr lang="ru-RU" sz="1800" dirty="0" err="1"/>
              <a:t>піросів</a:t>
            </a:r>
            <a:r>
              <a:rPr lang="ru-RU" sz="1800" dirty="0"/>
              <a:t> та </a:t>
            </a:r>
            <a:r>
              <a:rPr lang="ru-RU" sz="1800" dirty="0" err="1"/>
              <a:t>інших</a:t>
            </a:r>
            <a:r>
              <a:rPr lang="ru-RU" sz="1800" dirty="0"/>
              <a:t> </a:t>
            </a:r>
            <a:r>
              <a:rPr lang="ru-RU" sz="1800" dirty="0" err="1"/>
              <a:t>морських</a:t>
            </a:r>
            <a:r>
              <a:rPr lang="ru-RU" sz="1800" dirty="0"/>
              <a:t> </a:t>
            </a:r>
            <a:r>
              <a:rPr lang="ru-RU" sz="1800" dirty="0" err="1"/>
              <a:t>тварин</a:t>
            </a:r>
            <a:r>
              <a:rPr lang="ru-RU" sz="1800" dirty="0"/>
              <a:t>) </a:t>
            </a:r>
            <a:r>
              <a:rPr lang="ru-RU" sz="1800" dirty="0" err="1"/>
              <a:t>наружний</a:t>
            </a:r>
            <a:r>
              <a:rPr lang="ru-RU" sz="1800" dirty="0"/>
              <a:t> </a:t>
            </a:r>
            <a:r>
              <a:rPr lang="ru-RU" sz="1800" dirty="0" err="1"/>
              <a:t>покрив</a:t>
            </a:r>
            <a:r>
              <a:rPr lang="ru-RU" sz="1800" dirty="0"/>
              <a:t> </a:t>
            </a:r>
            <a:r>
              <a:rPr lang="ru-RU" sz="1800" dirty="0" smtClean="0"/>
              <a:t> </a:t>
            </a:r>
            <a:r>
              <a:rPr lang="ru-RU" sz="1800" dirty="0" err="1" smtClean="0"/>
              <a:t>має</a:t>
            </a:r>
            <a:r>
              <a:rPr lang="ru-RU" sz="1800" dirty="0" smtClean="0"/>
              <a:t> </a:t>
            </a:r>
            <a:r>
              <a:rPr lang="ru-RU" sz="1800" dirty="0" err="1"/>
              <a:t>драглисту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хрящову</a:t>
            </a:r>
            <a:r>
              <a:rPr lang="ru-RU" sz="1800" dirty="0"/>
              <a:t> </a:t>
            </a:r>
            <a:r>
              <a:rPr lang="ru-RU" sz="1800" dirty="0" err="1"/>
              <a:t>оболонку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є продуктом </a:t>
            </a:r>
            <a:r>
              <a:rPr lang="ru-RU" sz="1800" dirty="0" err="1" smtClean="0"/>
              <a:t>ектодерми</a:t>
            </a:r>
            <a:r>
              <a:rPr lang="ru-RU" sz="1800" dirty="0" smtClean="0"/>
              <a:t> </a:t>
            </a:r>
            <a:r>
              <a:rPr lang="ru-RU" sz="1800" dirty="0"/>
              <a:t>і </a:t>
            </a:r>
            <a:r>
              <a:rPr lang="ru-RU" sz="1800" dirty="0" err="1"/>
              <a:t>пронизану</a:t>
            </a:r>
            <a:r>
              <a:rPr lang="ru-RU" sz="1800" dirty="0"/>
              <a:t> </a:t>
            </a:r>
            <a:r>
              <a:rPr lang="ru-RU" sz="1800" dirty="0" err="1" smtClean="0"/>
              <a:t>клітинами</a:t>
            </a:r>
            <a:r>
              <a:rPr lang="ru-RU" sz="1800" dirty="0" smtClean="0"/>
              <a:t> </a:t>
            </a:r>
            <a:r>
              <a:rPr lang="ru-RU" sz="1800" dirty="0"/>
              <a:t>і </a:t>
            </a:r>
            <a:r>
              <a:rPr lang="ru-RU" sz="1800" dirty="0" err="1"/>
              <a:t>судинами</a:t>
            </a:r>
            <a:r>
              <a:rPr lang="ru-RU" sz="1800" dirty="0"/>
              <a:t>. </a:t>
            </a:r>
            <a:endParaRPr lang="ru-RU" sz="1800" dirty="0" smtClean="0"/>
          </a:p>
          <a:p>
            <a:r>
              <a:rPr lang="ru-RU" sz="1800" dirty="0" err="1" smtClean="0"/>
              <a:t>Покрови</a:t>
            </a:r>
            <a:r>
              <a:rPr lang="ru-RU" sz="1800" dirty="0" smtClean="0"/>
              <a:t> </a:t>
            </a:r>
            <a:r>
              <a:rPr lang="ru-RU" sz="1800" dirty="0"/>
              <a:t>ланцетника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 smtClean="0"/>
              <a:t>двошарову</a:t>
            </a:r>
            <a:r>
              <a:rPr lang="ru-RU" sz="1800" dirty="0" smtClean="0"/>
              <a:t> </a:t>
            </a:r>
            <a:r>
              <a:rPr lang="ru-RU" sz="1800" dirty="0" err="1"/>
              <a:t>будову</a:t>
            </a:r>
            <a:r>
              <a:rPr lang="ru-RU" sz="1800" dirty="0"/>
              <a:t>. Перший шар представлений </a:t>
            </a:r>
            <a:r>
              <a:rPr lang="ru-RU" sz="1800" dirty="0" err="1"/>
              <a:t>циліндричним</a:t>
            </a:r>
            <a:r>
              <a:rPr lang="ru-RU" sz="1800" dirty="0"/>
              <a:t> </a:t>
            </a:r>
            <a:r>
              <a:rPr lang="ru-RU" sz="1800" dirty="0" err="1"/>
              <a:t>одношаровим</a:t>
            </a:r>
            <a:r>
              <a:rPr lang="ru-RU" sz="1800" dirty="0"/>
              <a:t> </a:t>
            </a:r>
            <a:r>
              <a:rPr lang="ru-RU" sz="1800" dirty="0" err="1"/>
              <a:t>епітелієм</a:t>
            </a:r>
            <a:r>
              <a:rPr lang="ru-RU" sz="1800" dirty="0"/>
              <a:t> </a:t>
            </a:r>
            <a:r>
              <a:rPr lang="ru-RU" sz="1800" dirty="0" err="1"/>
              <a:t>ектодермального</a:t>
            </a:r>
            <a:r>
              <a:rPr lang="ru-RU" sz="1800" dirty="0"/>
              <a:t> </a:t>
            </a:r>
            <a:r>
              <a:rPr lang="ru-RU" sz="1800" dirty="0" err="1"/>
              <a:t>походження</a:t>
            </a:r>
            <a:r>
              <a:rPr lang="ru-RU" sz="1800" dirty="0"/>
              <a:t>, </a:t>
            </a:r>
            <a:r>
              <a:rPr lang="ru-RU" sz="1800" dirty="0" err="1"/>
              <a:t>другий</a:t>
            </a:r>
            <a:r>
              <a:rPr lang="ru-RU" sz="1800" dirty="0"/>
              <a:t> - </a:t>
            </a:r>
            <a:r>
              <a:rPr lang="ru-RU" sz="1800" dirty="0" err="1" smtClean="0"/>
              <a:t>драглистою</a:t>
            </a:r>
            <a:r>
              <a:rPr lang="ru-RU" sz="1800" dirty="0" smtClean="0"/>
              <a:t> </a:t>
            </a:r>
            <a:r>
              <a:rPr lang="ru-RU" sz="1800" dirty="0" err="1"/>
              <a:t>сполучною</a:t>
            </a:r>
            <a:r>
              <a:rPr lang="ru-RU" sz="1800" dirty="0"/>
              <a:t> тканиною, яка </a:t>
            </a:r>
            <a:r>
              <a:rPr lang="ru-RU" sz="1800" dirty="0" err="1"/>
              <a:t>виконує</a:t>
            </a:r>
            <a:r>
              <a:rPr lang="ru-RU" sz="1800" dirty="0"/>
              <a:t> роль </a:t>
            </a:r>
            <a:r>
              <a:rPr lang="ru-RU" sz="1800" dirty="0" err="1" smtClean="0"/>
              <a:t>коріуму</a:t>
            </a:r>
            <a:r>
              <a:rPr lang="ru-RU" sz="1800" dirty="0" smtClean="0"/>
              <a:t>. </a:t>
            </a:r>
            <a:endParaRPr lang="ru-RU" sz="18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759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Будова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 smtClean="0"/>
              <a:t>покриву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Систему </a:t>
            </a:r>
            <a:r>
              <a:rPr lang="ru-RU" dirty="0" err="1"/>
              <a:t>органів</a:t>
            </a:r>
            <a:r>
              <a:rPr lang="ru-RU" dirty="0"/>
              <a:t>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 </a:t>
            </a:r>
            <a:r>
              <a:rPr lang="ru-RU" dirty="0" err="1"/>
              <a:t>хребетних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/>
              <a:t>складають</a:t>
            </a:r>
            <a:r>
              <a:rPr lang="ru-RU" dirty="0"/>
              <a:t> </a:t>
            </a:r>
            <a:r>
              <a:rPr lang="ru-RU" dirty="0" err="1"/>
              <a:t>епідерміс</a:t>
            </a:r>
            <a:r>
              <a:rPr lang="ru-RU" dirty="0"/>
              <a:t> (</a:t>
            </a:r>
            <a:r>
              <a:rPr lang="ru-RU" dirty="0" err="1"/>
              <a:t>поверхневий</a:t>
            </a:r>
            <a:r>
              <a:rPr lang="ru-RU" dirty="0"/>
              <a:t> шар), </a:t>
            </a:r>
            <a:r>
              <a:rPr lang="ru-RU" dirty="0" err="1"/>
              <a:t>власне</a:t>
            </a:r>
            <a:r>
              <a:rPr lang="ru-RU" dirty="0"/>
              <a:t> </a:t>
            </a:r>
            <a:r>
              <a:rPr lang="ru-RU" dirty="0" err="1"/>
              <a:t>шкіра</a:t>
            </a:r>
            <a:r>
              <a:rPr lang="ru-RU" dirty="0"/>
              <a:t> (дерма), </a:t>
            </a:r>
            <a:r>
              <a:rPr lang="ru-RU" dirty="0" err="1"/>
              <a:t>підшкірна</a:t>
            </a:r>
            <a:r>
              <a:rPr lang="ru-RU" dirty="0"/>
              <a:t> </a:t>
            </a:r>
            <a:r>
              <a:rPr lang="ru-RU" dirty="0" err="1"/>
              <a:t>жирова</a:t>
            </a:r>
            <a:r>
              <a:rPr lang="ru-RU" dirty="0"/>
              <a:t> </a:t>
            </a:r>
            <a:r>
              <a:rPr lang="ru-RU" dirty="0" err="1"/>
              <a:t>клітковина</a:t>
            </a:r>
            <a:r>
              <a:rPr lang="ru-RU" dirty="0"/>
              <a:t> і </a:t>
            </a:r>
            <a:r>
              <a:rPr lang="ru-RU" dirty="0" err="1"/>
              <a:t>похідні</a:t>
            </a:r>
            <a:r>
              <a:rPr lang="ru-RU" dirty="0"/>
              <a:t>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.</a:t>
            </a:r>
          </a:p>
        </p:txBody>
      </p:sp>
      <p:pic>
        <p:nvPicPr>
          <p:cNvPr id="5" name="Содержимое 4" descr="http://pda.coolreferat.com/ref-2_1645989910-143411.coolpic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 t="21920"/>
          <a:stretch>
            <a:fillRect/>
          </a:stretch>
        </p:blipFill>
        <p:spPr bwMode="auto">
          <a:xfrm>
            <a:off x="4499992" y="2492896"/>
            <a:ext cx="4392488" cy="367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4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Шкіра</a:t>
            </a:r>
            <a:r>
              <a:rPr lang="ru-RU" dirty="0" smtClean="0"/>
              <a:t> у ланцетники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	 </a:t>
            </a:r>
            <a:r>
              <a:rPr lang="ru-RU" dirty="0" err="1"/>
              <a:t>Шкіра</a:t>
            </a:r>
            <a:r>
              <a:rPr lang="ru-RU" dirty="0"/>
              <a:t> з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шарів</a:t>
            </a:r>
            <a:r>
              <a:rPr lang="ru-RU" dirty="0"/>
              <a:t>: </a:t>
            </a:r>
            <a:r>
              <a:rPr lang="ru-RU" dirty="0" err="1"/>
              <a:t>зовнішнього</a:t>
            </a:r>
            <a:r>
              <a:rPr lang="ru-RU" dirty="0"/>
              <a:t> - </a:t>
            </a:r>
            <a:r>
              <a:rPr lang="ru-RU" dirty="0" err="1"/>
              <a:t>одношаровий</a:t>
            </a:r>
            <a:r>
              <a:rPr lang="ru-RU" dirty="0"/>
              <a:t> </a:t>
            </a:r>
            <a:r>
              <a:rPr lang="ru-RU" dirty="0" err="1"/>
              <a:t>епідерміс</a:t>
            </a:r>
            <a:r>
              <a:rPr lang="ru-RU" dirty="0"/>
              <a:t> і </a:t>
            </a:r>
            <a:r>
              <a:rPr lang="ru-RU" dirty="0" err="1"/>
              <a:t>внутрішнього</a:t>
            </a:r>
            <a:r>
              <a:rPr lang="ru-RU" dirty="0"/>
              <a:t> - </a:t>
            </a:r>
            <a:r>
              <a:rPr lang="ru-RU" dirty="0" err="1"/>
              <a:t>сполучнотканинний</a:t>
            </a:r>
            <a:r>
              <a:rPr lang="ru-RU" dirty="0"/>
              <a:t> </a:t>
            </a:r>
            <a:r>
              <a:rPr lang="ru-RU" dirty="0" err="1"/>
              <a:t>коріум</a:t>
            </a:r>
            <a:r>
              <a:rPr lang="ru-RU" dirty="0"/>
              <a:t>. </a:t>
            </a:r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одноклітинних</a:t>
            </a:r>
            <a:r>
              <a:rPr lang="ru-RU" dirty="0"/>
              <a:t> </a:t>
            </a:r>
            <a:r>
              <a:rPr lang="ru-RU" dirty="0" err="1"/>
              <a:t>слизових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. </a:t>
            </a:r>
          </a:p>
        </p:txBody>
      </p:sp>
      <p:pic>
        <p:nvPicPr>
          <p:cNvPr id="5" name="Содержимое 4" descr="275px-Branchiostoma_lanceolatum.pn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7164288" y="4149080"/>
            <a:ext cx="1872208" cy="1292076"/>
          </a:xfrm>
          <a:prstGeom prst="rect">
            <a:avLst/>
          </a:prstGeom>
        </p:spPr>
      </p:pic>
      <p:pic>
        <p:nvPicPr>
          <p:cNvPr id="6" name="Рисунок 5" descr="https://im1-tub-ua.yandex.net/i?id=5db92f5fc12eb3d1cc0143a9bb47e52d&amp;n=33&amp;h=215&amp;w=23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1988840"/>
            <a:ext cx="252028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im2-tub-ua.yandex.net/i?id=b20d1172cfc8550f3c3ee931c1f4b27b&amp;n=33&amp;h=215&amp;w=48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4149080"/>
            <a:ext cx="237626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49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Покрив</a:t>
            </a:r>
            <a:r>
              <a:rPr lang="ru-RU" dirty="0" smtClean="0"/>
              <a:t> </a:t>
            </a:r>
            <a:r>
              <a:rPr lang="ru-RU" dirty="0" err="1" smtClean="0"/>
              <a:t>тіла</a:t>
            </a:r>
            <a:r>
              <a:rPr lang="ru-RU" dirty="0" smtClean="0"/>
              <a:t> </a:t>
            </a:r>
            <a:r>
              <a:rPr lang="ru-RU" dirty="0" err="1" smtClean="0"/>
              <a:t>риби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	   </a:t>
            </a:r>
            <a:r>
              <a:rPr lang="ru-RU" dirty="0" err="1"/>
              <a:t>Шкіра</a:t>
            </a:r>
            <a:r>
              <a:rPr lang="ru-RU" dirty="0"/>
              <a:t> з </a:t>
            </a:r>
            <a:r>
              <a:rPr lang="ru-RU" dirty="0" err="1"/>
              <a:t>багатошарового</a:t>
            </a:r>
            <a:r>
              <a:rPr lang="ru-RU" dirty="0"/>
              <a:t> </a:t>
            </a:r>
            <a:r>
              <a:rPr lang="ru-RU" dirty="0" err="1"/>
              <a:t>епітелію</a:t>
            </a:r>
            <a:r>
              <a:rPr lang="ru-RU" dirty="0"/>
              <a:t> і </a:t>
            </a:r>
            <a:r>
              <a:rPr lang="ru-RU" dirty="0" err="1"/>
              <a:t>дерми</a:t>
            </a:r>
            <a:r>
              <a:rPr lang="ru-RU" dirty="0"/>
              <a:t>. </a:t>
            </a:r>
            <a:r>
              <a:rPr lang="ru-RU" dirty="0" err="1"/>
              <a:t>Вкрита</a:t>
            </a:r>
            <a:r>
              <a:rPr lang="ru-RU" dirty="0"/>
              <a:t> </a:t>
            </a:r>
            <a:r>
              <a:rPr lang="ru-RU" dirty="0" err="1"/>
              <a:t>лускою</a:t>
            </a:r>
            <a:r>
              <a:rPr lang="ru-RU" dirty="0"/>
              <a:t> і </a:t>
            </a:r>
            <a:r>
              <a:rPr lang="ru-RU" dirty="0" err="1"/>
              <a:t>містить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одноклітинних</a:t>
            </a:r>
            <a:r>
              <a:rPr lang="ru-RU" dirty="0"/>
              <a:t> </a:t>
            </a:r>
            <a:r>
              <a:rPr lang="ru-RU" dirty="0" err="1"/>
              <a:t>слизових</a:t>
            </a:r>
            <a:r>
              <a:rPr lang="ru-RU" dirty="0"/>
              <a:t> </a:t>
            </a:r>
            <a:r>
              <a:rPr lang="ru-RU" dirty="0" err="1"/>
              <a:t>залох</a:t>
            </a:r>
            <a:r>
              <a:rPr lang="ru-RU" dirty="0"/>
              <a:t>. </a:t>
            </a:r>
            <a:r>
              <a:rPr lang="uk-UA" dirty="0" smtClean="0"/>
              <a:t>Покриви тіла хрящових риб представлені гладенькою шкірою, вкритою примітивними лусочками (</a:t>
            </a:r>
            <a:r>
              <a:rPr lang="uk-UA" dirty="0" err="1" smtClean="0"/>
              <a:t>плакоїдна</a:t>
            </a:r>
            <a:r>
              <a:rPr lang="uk-UA" dirty="0" smtClean="0"/>
              <a:t> луска).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 descr="Картинки по запросу фото рослин боліт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869160"/>
            <a:ext cx="295232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rechnoy_ug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068960"/>
            <a:ext cx="2952328" cy="174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sites.google.com/site/biologia8klas/_/rsrc/1367941459833/home/klas-hrasovi-ribi/Bio8_40_5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764704"/>
            <a:ext cx="201622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://school.xvatit.com/images/thumb/2/20/Bio8_42_6.jpg/320px-Bio8_42_6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1340768"/>
            <a:ext cx="194421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encrypted-tbn3.gstatic.com/images?q=tbn:ANd9GcQRd0tBFv8PpzrpnT2Xo9y2PaVJBJn-sR1hjb_ZhAm9MZJRzMFdPDoGXikt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1772816"/>
            <a:ext cx="2952328" cy="118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9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Шкіра земноводних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 </a:t>
            </a:r>
            <a:r>
              <a:rPr lang="ru-RU" dirty="0" smtClean="0"/>
              <a:t>У </a:t>
            </a:r>
            <a:r>
              <a:rPr lang="ru-RU" dirty="0" err="1"/>
              <a:t>земноводних</a:t>
            </a:r>
            <a:r>
              <a:rPr lang="ru-RU" dirty="0"/>
              <a:t> </a:t>
            </a:r>
            <a:r>
              <a:rPr lang="ru-RU" dirty="0" err="1"/>
              <a:t>шкіра</a:t>
            </a:r>
            <a:r>
              <a:rPr lang="ru-RU" dirty="0"/>
              <a:t> </a:t>
            </a:r>
            <a:r>
              <a:rPr lang="ru-RU" dirty="0" err="1" smtClean="0"/>
              <a:t>виконує</a:t>
            </a:r>
            <a:r>
              <a:rPr lang="ru-RU" dirty="0" smtClean="0"/>
              <a:t> не </a:t>
            </a:r>
            <a:r>
              <a:rPr lang="ru-RU" dirty="0" err="1" smtClean="0"/>
              <a:t>лише</a:t>
            </a:r>
            <a:r>
              <a:rPr lang="ru-RU" dirty="0" smtClean="0"/>
              <a:t> </a:t>
            </a:r>
            <a:r>
              <a:rPr lang="ru-RU" dirty="0" err="1" smtClean="0"/>
              <a:t>функцію</a:t>
            </a:r>
            <a:r>
              <a:rPr lang="ru-RU" dirty="0" smtClean="0"/>
              <a:t> </a:t>
            </a:r>
            <a:r>
              <a:rPr lang="ru-RU" dirty="0" err="1" smtClean="0"/>
              <a:t>захисту</a:t>
            </a:r>
            <a:r>
              <a:rPr lang="ru-RU" dirty="0" smtClean="0"/>
              <a:t>, а </a:t>
            </a:r>
            <a:r>
              <a:rPr lang="ru-RU" dirty="0" err="1" smtClean="0"/>
              <a:t>й</a:t>
            </a:r>
            <a:r>
              <a:rPr lang="ru-RU" dirty="0" smtClean="0"/>
              <a:t> </a:t>
            </a:r>
            <a:r>
              <a:rPr lang="ru-RU" dirty="0" err="1" smtClean="0"/>
              <a:t>додаткового</a:t>
            </a:r>
            <a:r>
              <a:rPr lang="ru-RU" dirty="0" smtClean="0"/>
              <a:t> </a:t>
            </a:r>
            <a:r>
              <a:rPr lang="ru-RU" dirty="0"/>
              <a:t>органу </a:t>
            </a:r>
            <a:r>
              <a:rPr lang="ru-RU" dirty="0" err="1" smtClean="0"/>
              <a:t>дихання</a:t>
            </a:r>
            <a:r>
              <a:rPr lang="ru-RU" dirty="0" smtClean="0"/>
              <a:t>. Але для </a:t>
            </a:r>
            <a:r>
              <a:rPr lang="ru-RU" dirty="0" err="1" smtClean="0"/>
              <a:t>цього</a:t>
            </a:r>
            <a:r>
              <a:rPr lang="ru-RU" dirty="0" smtClean="0"/>
              <a:t> </a:t>
            </a:r>
            <a:r>
              <a:rPr lang="ru-RU" dirty="0" err="1" smtClean="0"/>
              <a:t>необхідна</a:t>
            </a:r>
            <a:r>
              <a:rPr lang="ru-RU" dirty="0" smtClean="0"/>
              <a:t> </a:t>
            </a:r>
            <a:r>
              <a:rPr lang="ru-RU" dirty="0" err="1" smtClean="0"/>
              <a:t>волога</a:t>
            </a:r>
            <a:r>
              <a:rPr lang="ru-RU" dirty="0" smtClean="0"/>
              <a:t> , тому в </a:t>
            </a:r>
            <a:r>
              <a:rPr lang="ru-RU" dirty="0" err="1"/>
              <a:t>шкірі</a:t>
            </a:r>
            <a:r>
              <a:rPr lang="ru-RU" dirty="0"/>
              <a:t>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 smtClean="0"/>
              <a:t>багато</a:t>
            </a:r>
            <a:r>
              <a:rPr lang="ru-RU" dirty="0" smtClean="0"/>
              <a:t> </a:t>
            </a:r>
            <a:r>
              <a:rPr lang="ru-RU" dirty="0" err="1"/>
              <a:t>залоз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продукують</a:t>
            </a:r>
            <a:r>
              <a:rPr lang="ru-RU" dirty="0"/>
              <a:t> </a:t>
            </a:r>
            <a:r>
              <a:rPr lang="ru-RU" dirty="0" err="1"/>
              <a:t>слиз</a:t>
            </a:r>
            <a:r>
              <a:rPr lang="ru-RU" dirty="0"/>
              <a:t> </a:t>
            </a:r>
            <a:r>
              <a:rPr lang="ru-RU" dirty="0" err="1"/>
              <a:t>і</a:t>
            </a:r>
            <a:r>
              <a:rPr lang="ru-RU" dirty="0"/>
              <a:t> </a:t>
            </a:r>
            <a:r>
              <a:rPr lang="ru-RU" dirty="0" err="1" smtClean="0"/>
              <a:t>зволожують</a:t>
            </a:r>
            <a:r>
              <a:rPr lang="ru-RU" dirty="0" smtClean="0"/>
              <a:t>  </a:t>
            </a:r>
            <a:r>
              <a:rPr lang="ru-RU" dirty="0" err="1"/>
              <a:t>її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 smtClean="0"/>
              <a:t>Шкіра</a:t>
            </a:r>
            <a:r>
              <a:rPr lang="ru-RU" dirty="0" smtClean="0"/>
              <a:t> </a:t>
            </a:r>
            <a:r>
              <a:rPr lang="ru-RU" dirty="0" err="1"/>
              <a:t>земноводних</a:t>
            </a:r>
            <a:r>
              <a:rPr lang="ru-RU" dirty="0"/>
              <a:t> </a:t>
            </a:r>
            <a:r>
              <a:rPr lang="ru-RU" dirty="0" err="1"/>
              <a:t>містить</a:t>
            </a:r>
            <a:r>
              <a:rPr lang="ru-RU" dirty="0"/>
              <a:t>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отруйні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, </a:t>
            </a: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виконують</a:t>
            </a:r>
            <a:r>
              <a:rPr lang="ru-RU" dirty="0"/>
              <a:t> </a:t>
            </a:r>
            <a:r>
              <a:rPr lang="ru-RU" dirty="0" err="1"/>
              <a:t>захисну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. </a:t>
            </a:r>
          </a:p>
          <a:p>
            <a:endParaRPr lang="ru-RU" dirty="0"/>
          </a:p>
        </p:txBody>
      </p:sp>
      <p:pic>
        <p:nvPicPr>
          <p:cNvPr id="5" name="Содержимое 4" descr="https://im0-tub-ua.yandex.net/i?id=f3bb7da3d911844ecbb7e1918ee54252&amp;n=33&amp;h=215&amp;w=382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4293096"/>
            <a:ext cx="3134494" cy="192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i?id=113154195-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1484784"/>
            <a:ext cx="1981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im1-tub-ua.yandex.net/i?id=47334df8ba54e8759aa7860a17beb8d9&amp;n=33&amp;h=215&amp;w=35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196752"/>
            <a:ext cx="2573635" cy="126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s://im1-tub-ua.yandex.net/i?id=5ae47dd36aa6094954c5816b3cf638e5&amp;n=33&amp;h=215&amp;w=23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132856"/>
            <a:ext cx="20162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86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err="1" smtClean="0"/>
              <a:t>Покрив</a:t>
            </a:r>
            <a:r>
              <a:rPr lang="ru-RU" dirty="0" smtClean="0"/>
              <a:t> </a:t>
            </a:r>
            <a:r>
              <a:rPr lang="ru-RU" dirty="0" err="1" smtClean="0"/>
              <a:t>тіла</a:t>
            </a:r>
            <a:r>
              <a:rPr lang="ru-RU" dirty="0" smtClean="0"/>
              <a:t> </a:t>
            </a:r>
            <a:r>
              <a:rPr lang="ru-RU" dirty="0" err="1" smtClean="0"/>
              <a:t>плазунів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uk-UA" dirty="0" smtClean="0"/>
              <a:t>Покриви тіла плазунів: шкіра вкрита роговими лусками або щитками. У багатьох представників розвинений зовнішній (шкірний) скелет, утворений кістковими лусками. Шкірних залоз немає або їх небагато. </a:t>
            </a:r>
          </a:p>
          <a:p>
            <a:r>
              <a:rPr lang="uk-UA" dirty="0" smtClean="0"/>
              <a:t>У черепах розвивається зовнішній скелет - панцир.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Picture 11" descr="060504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373216"/>
            <a:ext cx="3886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62052" y="260648"/>
            <a:ext cx="2928681" cy="187220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3600400" cy="340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4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uk-UA" dirty="0" smtClean="0"/>
              <a:t>Покрив тіла птахів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 </a:t>
            </a:r>
            <a:r>
              <a:rPr lang="ru-RU" dirty="0" err="1"/>
              <a:t>Шкіра</a:t>
            </a:r>
            <a:r>
              <a:rPr lang="ru-RU" dirty="0"/>
              <a:t> суха тонка з </a:t>
            </a:r>
            <a:r>
              <a:rPr lang="ru-RU" dirty="0" err="1"/>
              <a:t>багатошарового</a:t>
            </a:r>
            <a:r>
              <a:rPr lang="ru-RU" dirty="0"/>
              <a:t> </a:t>
            </a:r>
            <a:r>
              <a:rPr lang="ru-RU" dirty="0" err="1"/>
              <a:t>епітелію</a:t>
            </a:r>
            <a:r>
              <a:rPr lang="ru-RU" dirty="0"/>
              <a:t> і </a:t>
            </a:r>
            <a:r>
              <a:rPr lang="ru-RU" dirty="0" err="1"/>
              <a:t>дерми</a:t>
            </a:r>
            <a:r>
              <a:rPr lang="ru-RU" dirty="0"/>
              <a:t>. </a:t>
            </a:r>
            <a:r>
              <a:rPr lang="ru-RU" dirty="0" err="1"/>
              <a:t>Шкірні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</a:t>
            </a:r>
            <a:r>
              <a:rPr lang="ru-RU" dirty="0" err="1"/>
              <a:t>відсутні</a:t>
            </a:r>
            <a:r>
              <a:rPr lang="ru-RU" dirty="0"/>
              <a:t> (</a:t>
            </a:r>
            <a:r>
              <a:rPr lang="ru-RU" dirty="0" err="1"/>
              <a:t>крім</a:t>
            </a:r>
            <a:r>
              <a:rPr lang="ru-RU" dirty="0"/>
              <a:t> </a:t>
            </a:r>
            <a:r>
              <a:rPr lang="ru-RU" dirty="0" err="1"/>
              <a:t>куприкової</a:t>
            </a:r>
            <a:r>
              <a:rPr lang="ru-RU" dirty="0"/>
              <a:t>). Є </a:t>
            </a:r>
            <a:r>
              <a:rPr lang="ru-RU" dirty="0" err="1"/>
              <a:t>похідні</a:t>
            </a:r>
            <a:r>
              <a:rPr lang="ru-RU" dirty="0"/>
              <a:t> </a:t>
            </a:r>
            <a:r>
              <a:rPr lang="ru-RU" dirty="0" err="1"/>
              <a:t>епідермісу</a:t>
            </a:r>
            <a:r>
              <a:rPr lang="ru-RU" dirty="0"/>
              <a:t> - </a:t>
            </a:r>
            <a:r>
              <a:rPr lang="ru-RU" dirty="0" err="1"/>
              <a:t>пір'я</a:t>
            </a:r>
            <a:r>
              <a:rPr lang="ru-RU" dirty="0"/>
              <a:t>, </a:t>
            </a:r>
            <a:r>
              <a:rPr lang="ru-RU" dirty="0" err="1"/>
              <a:t>рогові</a:t>
            </a:r>
            <a:r>
              <a:rPr lang="ru-RU" dirty="0"/>
              <a:t> </a:t>
            </a:r>
            <a:r>
              <a:rPr lang="ru-RU" dirty="0" err="1"/>
              <a:t>чохли</a:t>
            </a:r>
            <a:r>
              <a:rPr lang="ru-RU" dirty="0"/>
              <a:t> (</a:t>
            </a:r>
            <a:r>
              <a:rPr lang="ru-RU" dirty="0" err="1"/>
              <a:t>утворюють</a:t>
            </a:r>
            <a:r>
              <a:rPr lang="ru-RU" dirty="0"/>
              <a:t> </a:t>
            </a:r>
            <a:r>
              <a:rPr lang="ru-RU" dirty="0" err="1"/>
              <a:t>дзьоб</a:t>
            </a:r>
            <a:r>
              <a:rPr lang="ru-RU" dirty="0"/>
              <a:t>, </a:t>
            </a:r>
            <a:r>
              <a:rPr lang="ru-RU" dirty="0" err="1"/>
              <a:t>кігті</a:t>
            </a:r>
            <a:r>
              <a:rPr lang="ru-RU" dirty="0"/>
              <a:t>, </a:t>
            </a:r>
            <a:r>
              <a:rPr lang="ru-RU" dirty="0" err="1"/>
              <a:t>рогові</a:t>
            </a:r>
            <a:r>
              <a:rPr lang="ru-RU" dirty="0"/>
              <a:t> щитки (</a:t>
            </a:r>
            <a:r>
              <a:rPr lang="ru-RU" dirty="0" err="1"/>
              <a:t>вкривають</a:t>
            </a:r>
            <a:r>
              <a:rPr lang="ru-RU" dirty="0"/>
              <a:t> </a:t>
            </a:r>
            <a:r>
              <a:rPr lang="ru-RU" dirty="0" err="1"/>
              <a:t>нижню</a:t>
            </a:r>
            <a:r>
              <a:rPr lang="ru-RU" dirty="0"/>
              <a:t> </a:t>
            </a:r>
            <a:r>
              <a:rPr lang="ru-RU" dirty="0" err="1"/>
              <a:t>частину</a:t>
            </a:r>
            <a:r>
              <a:rPr lang="ru-RU" dirty="0"/>
              <a:t> </a:t>
            </a:r>
            <a:r>
              <a:rPr lang="ru-RU" dirty="0" err="1"/>
              <a:t>ніг</a:t>
            </a:r>
            <a:r>
              <a:rPr lang="ru-RU" dirty="0"/>
              <a:t>).   </a:t>
            </a:r>
          </a:p>
          <a:p>
            <a:endParaRPr lang="ru-RU" dirty="0"/>
          </a:p>
        </p:txBody>
      </p:sp>
      <p:pic>
        <p:nvPicPr>
          <p:cNvPr id="5" name="Picture 5" descr="sapsan1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2915816" cy="194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Содержимое 8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00808"/>
            <a:ext cx="4143404" cy="492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71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Найпростіші</a:t>
            </a:r>
            <a:r>
              <a:rPr lang="ru-RU" dirty="0" smtClean="0"/>
              <a:t> </a:t>
            </a:r>
            <a:r>
              <a:rPr lang="ru-RU" dirty="0" err="1" smtClean="0"/>
              <a:t>тварини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	 </a:t>
            </a:r>
            <a:r>
              <a:rPr lang="ru-RU" dirty="0" err="1"/>
              <a:t>Tiлo</a:t>
            </a:r>
            <a:r>
              <a:rPr lang="ru-RU" dirty="0"/>
              <a:t> </a:t>
            </a:r>
            <a:r>
              <a:rPr lang="ru-RU" dirty="0" err="1"/>
              <a:t>вкрите</a:t>
            </a:r>
            <a:r>
              <a:rPr lang="ru-RU" dirty="0"/>
              <a:t> </a:t>
            </a:r>
            <a:r>
              <a:rPr lang="ru-RU" dirty="0" err="1"/>
              <a:t>зовнішньою</a:t>
            </a:r>
            <a:r>
              <a:rPr lang="ru-RU" dirty="0"/>
              <a:t> </a:t>
            </a:r>
            <a:r>
              <a:rPr lang="ru-RU" dirty="0" err="1"/>
              <a:t>клітинною</a:t>
            </a:r>
            <a:r>
              <a:rPr lang="ru-RU" dirty="0"/>
              <a:t> </a:t>
            </a:r>
            <a:r>
              <a:rPr lang="ru-RU" dirty="0" smtClean="0"/>
              <a:t>мембраною. </a:t>
            </a:r>
            <a:r>
              <a:rPr lang="ru-RU" dirty="0"/>
              <a:t>У </a:t>
            </a:r>
            <a:r>
              <a:rPr lang="ru-RU" dirty="0" err="1"/>
              <a:t>багатьох</a:t>
            </a:r>
            <a:r>
              <a:rPr lang="ru-RU" dirty="0"/>
              <a:t> </a:t>
            </a:r>
            <a:r>
              <a:rPr lang="ru-RU" dirty="0" err="1"/>
              <a:t>найпростіших</a:t>
            </a:r>
            <a:r>
              <a:rPr lang="ru-RU" dirty="0"/>
              <a:t> (</a:t>
            </a:r>
            <a:r>
              <a:rPr lang="ru-RU" dirty="0" err="1"/>
              <a:t>джгутикові</a:t>
            </a:r>
            <a:r>
              <a:rPr lang="ru-RU" dirty="0"/>
              <a:t>, </a:t>
            </a:r>
            <a:r>
              <a:rPr lang="ru-RU" dirty="0" err="1" smtClean="0"/>
              <a:t>інфузорії</a:t>
            </a:r>
            <a:r>
              <a:rPr lang="ru-RU" dirty="0" smtClean="0"/>
              <a:t>) </a:t>
            </a:r>
            <a:r>
              <a:rPr lang="ru-RU" dirty="0"/>
              <a:t>є </a:t>
            </a:r>
            <a:r>
              <a:rPr lang="ru-RU" dirty="0" err="1"/>
              <a:t>еластична</a:t>
            </a:r>
            <a:r>
              <a:rPr lang="ru-RU" dirty="0"/>
              <a:t> </a:t>
            </a:r>
            <a:r>
              <a:rPr lang="ru-RU" dirty="0" err="1"/>
              <a:t>оболонка</a:t>
            </a:r>
            <a:r>
              <a:rPr lang="ru-RU" dirty="0"/>
              <a:t> - </a:t>
            </a:r>
            <a:r>
              <a:rPr lang="ru-RU" dirty="0" err="1"/>
              <a:t>пелікула</a:t>
            </a:r>
            <a:r>
              <a:rPr lang="ru-RU" dirty="0"/>
              <a:t>, яка </a:t>
            </a:r>
            <a:r>
              <a:rPr lang="ru-RU" dirty="0" err="1"/>
              <a:t>являє</a:t>
            </a:r>
            <a:r>
              <a:rPr lang="ru-RU" dirty="0"/>
              <a:t> собою </a:t>
            </a:r>
            <a:r>
              <a:rPr lang="ru-RU" dirty="0" err="1"/>
              <a:t>ущільнений</a:t>
            </a:r>
            <a:r>
              <a:rPr lang="ru-RU" dirty="0"/>
              <a:t> шар </a:t>
            </a:r>
            <a:r>
              <a:rPr lang="ru-RU" dirty="0" err="1"/>
              <a:t>протоплазми</a:t>
            </a:r>
            <a:r>
              <a:rPr lang="ru-RU" dirty="0"/>
              <a:t>. </a:t>
            </a:r>
            <a:r>
              <a:rPr lang="ru-RU" dirty="0" smtClean="0"/>
              <a:t> У </a:t>
            </a:r>
            <a:r>
              <a:rPr lang="ru-RU" dirty="0" err="1" smtClean="0"/>
              <a:t>форамініфер</a:t>
            </a:r>
            <a:r>
              <a:rPr lang="ru-RU" dirty="0" smtClean="0"/>
              <a:t> та </a:t>
            </a:r>
            <a:r>
              <a:rPr lang="ru-RU" dirty="0" err="1" smtClean="0"/>
              <a:t>радіолярій</a:t>
            </a:r>
            <a:r>
              <a:rPr lang="ru-RU" dirty="0" smtClean="0"/>
              <a:t> </a:t>
            </a:r>
            <a:r>
              <a:rPr lang="ru-RU" dirty="0" err="1" smtClean="0"/>
              <a:t>є</a:t>
            </a:r>
            <a:r>
              <a:rPr lang="ru-RU" dirty="0" smtClean="0"/>
              <a:t> </a:t>
            </a:r>
            <a:r>
              <a:rPr lang="ru-RU" dirty="0" err="1" smtClean="0"/>
              <a:t>мінеральні</a:t>
            </a:r>
            <a:r>
              <a:rPr lang="ru-RU" dirty="0" smtClean="0"/>
              <a:t> </a:t>
            </a:r>
            <a:r>
              <a:rPr lang="ru-RU" dirty="0" err="1" smtClean="0"/>
              <a:t>скелети</a:t>
            </a:r>
            <a:r>
              <a:rPr lang="ru-RU" dirty="0" smtClean="0"/>
              <a:t> – ч</a:t>
            </a:r>
            <a:r>
              <a:rPr lang="uk-UA" dirty="0" err="1" smtClean="0"/>
              <a:t>ерепашки</a:t>
            </a:r>
            <a:r>
              <a:rPr lang="uk-UA" dirty="0" smtClean="0"/>
              <a:t>, мають численні пори й широкий отвір - устя.</a:t>
            </a:r>
            <a:endParaRPr lang="ru-RU" dirty="0"/>
          </a:p>
          <a:p>
            <a:endParaRPr lang="ru-RU" dirty="0"/>
          </a:p>
        </p:txBody>
      </p:sp>
      <p:pic>
        <p:nvPicPr>
          <p:cNvPr id="7" name="Содержимое 4" descr="http://s008.radikal.ru/i305/1101/09/9510cbeb362c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5871897" y="478001"/>
            <a:ext cx="1441477" cy="316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Содержимое 4" descr="https://im3-tub-ua.yandex.net/i?id=8690a8164fd1f89a341630f2c3baefb7&amp;n=33&amp;h=215&amp;w=284"/>
          <p:cNvPicPr>
            <a:picLocks/>
          </p:cNvPicPr>
          <p:nvPr/>
        </p:nvPicPr>
        <p:blipFill>
          <a:blip r:embed="rId3" cstate="print"/>
          <a:srcRect l="10469" t="10539" r="9673" b="22653"/>
          <a:stretch>
            <a:fillRect/>
          </a:stretch>
        </p:blipFill>
        <p:spPr bwMode="auto">
          <a:xfrm>
            <a:off x="251520" y="1268760"/>
            <a:ext cx="187220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Радиоляри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429000"/>
            <a:ext cx="188029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 descr="https://im3-tub-ua.yandex.net/i?id=c5b70517466cefe223f1879e6e6a075b&amp;n=33&amp;h=215&amp;w=16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429000"/>
            <a:ext cx="2232248" cy="282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48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uk-UA" dirty="0" smtClean="0"/>
              <a:t>Покрив тіла ссавців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 У </a:t>
            </a:r>
            <a:r>
              <a:rPr lang="ru-RU" dirty="0" err="1"/>
              <a:t>ссавців</a:t>
            </a:r>
            <a:r>
              <a:rPr lang="ru-RU" dirty="0"/>
              <a:t> </a:t>
            </a:r>
            <a:r>
              <a:rPr lang="ru-RU" dirty="0" err="1"/>
              <a:t>розвинулися</a:t>
            </a:r>
            <a:r>
              <a:rPr lang="ru-RU" dirty="0"/>
              <a:t> </a:t>
            </a:r>
            <a:r>
              <a:rPr lang="ru-RU" dirty="0" err="1"/>
              <a:t>похідні</a:t>
            </a:r>
            <a:r>
              <a:rPr lang="ru-RU" dirty="0"/>
              <a:t> </a:t>
            </a:r>
            <a:r>
              <a:rPr lang="ru-RU" dirty="0" err="1"/>
              <a:t>шкіри</a:t>
            </a:r>
            <a:r>
              <a:rPr lang="ru-RU" dirty="0"/>
              <a:t> (</a:t>
            </a:r>
            <a:r>
              <a:rPr lang="ru-RU" dirty="0" err="1"/>
              <a:t>поверхневий</a:t>
            </a:r>
            <a:r>
              <a:rPr lang="ru-RU" dirty="0"/>
              <a:t> </a:t>
            </a:r>
            <a:r>
              <a:rPr lang="ru-RU" dirty="0" err="1"/>
              <a:t>каратин</a:t>
            </a:r>
            <a:r>
              <a:rPr lang="ru-RU" dirty="0"/>
              <a:t>, </a:t>
            </a:r>
            <a:r>
              <a:rPr lang="ru-RU" dirty="0" err="1"/>
              <a:t>волосся</a:t>
            </a:r>
            <a:r>
              <a:rPr lang="ru-RU" dirty="0"/>
              <a:t>, </a:t>
            </a:r>
            <a:r>
              <a:rPr lang="ru-RU" dirty="0" err="1"/>
              <a:t>копита</a:t>
            </a:r>
            <a:r>
              <a:rPr lang="ru-RU" dirty="0"/>
              <a:t> і </a:t>
            </a:r>
            <a:r>
              <a:rPr lang="ru-RU" dirty="0" err="1"/>
              <a:t>роги</a:t>
            </a:r>
            <a:r>
              <a:rPr lang="ru-RU" dirty="0"/>
              <a:t>),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виконують</a:t>
            </a:r>
            <a:r>
              <a:rPr lang="ru-RU" dirty="0"/>
              <a:t> </a:t>
            </a:r>
            <a:r>
              <a:rPr lang="ru-RU" dirty="0" err="1"/>
              <a:t>важливі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в </a:t>
            </a:r>
            <a:r>
              <a:rPr lang="ru-RU" dirty="0" err="1"/>
              <a:t>житті</a:t>
            </a:r>
            <a:r>
              <a:rPr lang="ru-RU" dirty="0"/>
              <a:t> </a:t>
            </a:r>
            <a:r>
              <a:rPr lang="ru-RU" dirty="0" err="1"/>
              <a:t>організмів</a:t>
            </a:r>
            <a:r>
              <a:rPr lang="ru-RU" dirty="0"/>
              <a:t>. </a:t>
            </a:r>
            <a:r>
              <a:rPr lang="ru-RU" dirty="0" err="1"/>
              <a:t>Велике</a:t>
            </a:r>
            <a:r>
              <a:rPr lang="ru-RU" dirty="0"/>
              <a:t> значення в </a:t>
            </a:r>
            <a:r>
              <a:rPr lang="ru-RU" dirty="0" err="1"/>
              <a:t>терморегуляції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шкірні</a:t>
            </a:r>
            <a:r>
              <a:rPr lang="ru-RU" dirty="0"/>
              <a:t> </a:t>
            </a:r>
            <a:r>
              <a:rPr lang="ru-RU" dirty="0" err="1"/>
              <a:t>потові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Содержимое 10"/>
          <p:cNvPicPr>
            <a:picLocks noGrp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628800"/>
            <a:ext cx="3727091" cy="3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3-tub-ua.yandex.net/i?id=cfaa7b8a5af365d601fd2c262373d8e4&amp;n=33&amp;h=215&amp;w=29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88640"/>
            <a:ext cx="288032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im1-tub-ua.yandex.net/i?id=e3e3800f483716d7739ad83846675696&amp;n=33&amp;h=215&amp;w=30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5085184"/>
            <a:ext cx="201622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5085184"/>
            <a:ext cx="1977303" cy="148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58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Функції шкіри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39553" y="2132856"/>
            <a:ext cx="3312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 err="1"/>
              <a:t>Основні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</a:t>
            </a:r>
            <a:r>
              <a:rPr lang="ru-RU" dirty="0" err="1" smtClean="0"/>
              <a:t>шкіри</a:t>
            </a:r>
            <a:r>
              <a:rPr lang="ru-RU" dirty="0"/>
              <a:t>:</a:t>
            </a:r>
          </a:p>
          <a:p>
            <a:r>
              <a:rPr lang="ru-RU" dirty="0"/>
              <a:t> 1. </a:t>
            </a:r>
            <a:r>
              <a:rPr lang="ru-RU" dirty="0" err="1"/>
              <a:t>Бар'єрна</a:t>
            </a:r>
            <a:r>
              <a:rPr lang="ru-RU" dirty="0"/>
              <a:t> </a:t>
            </a:r>
            <a:r>
              <a:rPr lang="ru-RU" dirty="0" err="1"/>
              <a:t>функція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2</a:t>
            </a:r>
            <a:r>
              <a:rPr lang="ru-RU" dirty="0"/>
              <a:t>. </a:t>
            </a:r>
            <a:r>
              <a:rPr lang="ru-RU" dirty="0" err="1"/>
              <a:t>Захисна</a:t>
            </a:r>
            <a:r>
              <a:rPr lang="ru-RU" dirty="0"/>
              <a:t> </a:t>
            </a:r>
            <a:r>
              <a:rPr lang="ru-RU" dirty="0" err="1"/>
              <a:t>функція</a:t>
            </a:r>
            <a:r>
              <a:rPr lang="ru-RU" dirty="0"/>
              <a:t>. </a:t>
            </a:r>
            <a:endParaRPr lang="ru-RU" dirty="0" smtClean="0"/>
          </a:p>
          <a:p>
            <a:r>
              <a:rPr lang="uk-UA" dirty="0" smtClean="0"/>
              <a:t>3. Механічний захист тіла.</a:t>
            </a:r>
            <a:endParaRPr lang="ru-RU" dirty="0" smtClean="0"/>
          </a:p>
          <a:p>
            <a:r>
              <a:rPr lang="ru-RU" dirty="0"/>
              <a:t>4</a:t>
            </a:r>
            <a:r>
              <a:rPr lang="ru-RU" dirty="0" smtClean="0"/>
              <a:t>. </a:t>
            </a:r>
            <a:r>
              <a:rPr lang="ru-RU" dirty="0" err="1"/>
              <a:t>Терморегуляція</a:t>
            </a:r>
            <a:r>
              <a:rPr lang="ru-RU" dirty="0"/>
              <a:t>. </a:t>
            </a:r>
            <a:endParaRPr lang="ru-RU" dirty="0" smtClean="0"/>
          </a:p>
          <a:p>
            <a:r>
              <a:rPr lang="uk-UA" dirty="0"/>
              <a:t>5</a:t>
            </a:r>
            <a:r>
              <a:rPr lang="uk-UA" dirty="0" smtClean="0"/>
              <a:t>. Функція газообміну.</a:t>
            </a:r>
          </a:p>
          <a:p>
            <a:r>
              <a:rPr lang="uk-UA" dirty="0"/>
              <a:t>6</a:t>
            </a:r>
            <a:r>
              <a:rPr lang="uk-UA" dirty="0" smtClean="0"/>
              <a:t>. Рецепторна функція.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" name="Содержимое 4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6156176" y="4005064"/>
            <a:ext cx="2844980" cy="221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1628800"/>
            <a:ext cx="2237234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653136"/>
            <a:ext cx="2343625" cy="189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2132856"/>
            <a:ext cx="2834136" cy="218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im2-tub-ua.yandex.net/i?id=b7341ecdb2bf06b22960b83df199e479&amp;n=33&amp;h=190&amp;w=298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7864" y="4437112"/>
            <a:ext cx="280831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3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Бар</a:t>
            </a:r>
            <a:r>
              <a:rPr lang="en-US" dirty="0" smtClean="0"/>
              <a:t>’</a:t>
            </a:r>
            <a:r>
              <a:rPr lang="uk-UA" dirty="0" err="1" smtClean="0"/>
              <a:t>єрна</a:t>
            </a:r>
            <a:r>
              <a:rPr lang="uk-UA" dirty="0" smtClean="0"/>
              <a:t> функція шкіри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/>
              <a:t>Шкіра</a:t>
            </a:r>
            <a:r>
              <a:rPr lang="ru-RU" dirty="0"/>
              <a:t> є </a:t>
            </a:r>
            <a:r>
              <a:rPr lang="ru-RU" dirty="0" err="1"/>
              <a:t>зовнішнім</a:t>
            </a:r>
            <a:r>
              <a:rPr lang="ru-RU" dirty="0"/>
              <a:t> </a:t>
            </a:r>
            <a:r>
              <a:rPr lang="ru-RU" dirty="0" err="1"/>
              <a:t>покривом</a:t>
            </a:r>
            <a:r>
              <a:rPr lang="ru-RU" dirty="0"/>
              <a:t> і </a:t>
            </a:r>
            <a:r>
              <a:rPr lang="ru-RU" dirty="0" err="1"/>
              <a:t>бар'єром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організмом</a:t>
            </a:r>
            <a:r>
              <a:rPr lang="ru-RU" dirty="0"/>
              <a:t> і </a:t>
            </a:r>
            <a:r>
              <a:rPr lang="ru-RU" dirty="0" err="1"/>
              <a:t>навколишнім</a:t>
            </a:r>
            <a:r>
              <a:rPr lang="ru-RU" dirty="0"/>
              <a:t> </a:t>
            </a:r>
            <a:r>
              <a:rPr lang="ru-RU" dirty="0" err="1"/>
              <a:t>середовищем</a:t>
            </a:r>
            <a:r>
              <a:rPr lang="ru-RU" dirty="0"/>
              <a:t>. </a:t>
            </a:r>
            <a:r>
              <a:rPr lang="ru-RU" dirty="0" err="1"/>
              <a:t>Шкіра</a:t>
            </a:r>
            <a:r>
              <a:rPr lang="ru-RU" dirty="0"/>
              <a:t> і </a:t>
            </a:r>
            <a:r>
              <a:rPr lang="ru-RU" dirty="0" err="1"/>
              <a:t>мускули</a:t>
            </a:r>
            <a:r>
              <a:rPr lang="ru-RU" dirty="0"/>
              <a:t> </a:t>
            </a:r>
            <a:r>
              <a:rPr lang="ru-RU" dirty="0" err="1"/>
              <a:t>покривають</a:t>
            </a:r>
            <a:r>
              <a:rPr lang="ru-RU" dirty="0"/>
              <a:t> </a:t>
            </a:r>
            <a:r>
              <a:rPr lang="ru-RU" dirty="0" err="1"/>
              <a:t>тіло</a:t>
            </a:r>
            <a:r>
              <a:rPr lang="ru-RU" dirty="0"/>
              <a:t> </a:t>
            </a:r>
            <a:r>
              <a:rPr lang="ru-RU" dirty="0" err="1"/>
              <a:t>тварини</a:t>
            </a:r>
            <a:r>
              <a:rPr lang="ru-RU" dirty="0"/>
              <a:t> з </a:t>
            </a:r>
            <a:r>
              <a:rPr lang="ru-RU" dirty="0" err="1"/>
              <a:t>поверхні</a:t>
            </a:r>
            <a:r>
              <a:rPr lang="ru-RU" dirty="0"/>
              <a:t>, </a:t>
            </a:r>
            <a:r>
              <a:rPr lang="ru-RU" dirty="0" err="1"/>
              <a:t>надають</a:t>
            </a:r>
            <a:r>
              <a:rPr lang="ru-RU" dirty="0"/>
              <a:t> </a:t>
            </a:r>
            <a:r>
              <a:rPr lang="ru-RU" dirty="0" err="1"/>
              <a:t>йому</a:t>
            </a:r>
            <a:r>
              <a:rPr lang="ru-RU" dirty="0"/>
              <a:t> форму і </a:t>
            </a:r>
            <a:r>
              <a:rPr lang="ru-RU" dirty="0" err="1"/>
              <a:t>утримують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внутрішні</a:t>
            </a:r>
            <a:r>
              <a:rPr lang="ru-RU" dirty="0"/>
              <a:t> </a:t>
            </a:r>
            <a:r>
              <a:rPr lang="ru-RU" dirty="0" err="1"/>
              <a:t>органи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" name="Picture 2" descr="C:\Documents and Settings\Admin\Рабочий стол\66061246_manky_800x600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700808"/>
            <a:ext cx="2880320" cy="2160240"/>
          </a:xfrm>
          <a:prstGeom prst="rect">
            <a:avLst/>
          </a:prstGeom>
          <a:noFill/>
        </p:spPr>
      </p:pic>
      <p:pic>
        <p:nvPicPr>
          <p:cNvPr id="5" name="Picture 9" descr="НЕПОЛНОЗУБЫ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4077072"/>
            <a:ext cx="302504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2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Захисна функція шкіри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6655" y="1772816"/>
            <a:ext cx="3822192" cy="4353664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Шкіра</a:t>
            </a:r>
            <a:r>
              <a:rPr lang="ru-RU" dirty="0"/>
              <a:t> </a:t>
            </a:r>
            <a:r>
              <a:rPr lang="ru-RU" dirty="0" err="1"/>
              <a:t>захищає</a:t>
            </a:r>
            <a:r>
              <a:rPr lang="ru-RU" dirty="0"/>
              <a:t> </a:t>
            </a:r>
            <a:r>
              <a:rPr lang="ru-RU" dirty="0" err="1"/>
              <a:t>організм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шкідливих</a:t>
            </a:r>
            <a:r>
              <a:rPr lang="ru-RU" dirty="0"/>
              <a:t> </a:t>
            </a:r>
            <a:r>
              <a:rPr lang="ru-RU" dirty="0" err="1"/>
              <a:t>дій</a:t>
            </a:r>
            <a:r>
              <a:rPr lang="ru-RU" dirty="0"/>
              <a:t> </a:t>
            </a:r>
            <a:r>
              <a:rPr lang="ru-RU" dirty="0" err="1"/>
              <a:t>навколишнього</a:t>
            </a:r>
            <a:r>
              <a:rPr lang="ru-RU" dirty="0"/>
              <a:t> </a:t>
            </a:r>
            <a:r>
              <a:rPr lang="ru-RU" dirty="0" err="1"/>
              <a:t>середовища</a:t>
            </a:r>
            <a:r>
              <a:rPr lang="ru-RU" dirty="0"/>
              <a:t>: </a:t>
            </a:r>
            <a:r>
              <a:rPr lang="ru-RU" dirty="0" err="1"/>
              <a:t>механічних</a:t>
            </a:r>
            <a:r>
              <a:rPr lang="ru-RU" dirty="0"/>
              <a:t>, </a:t>
            </a:r>
            <a:r>
              <a:rPr lang="ru-RU" dirty="0" err="1"/>
              <a:t>хімічних</a:t>
            </a:r>
            <a:r>
              <a:rPr lang="ru-RU" dirty="0"/>
              <a:t> </a:t>
            </a:r>
            <a:r>
              <a:rPr lang="ru-RU" dirty="0" err="1"/>
              <a:t>і</a:t>
            </a:r>
            <a:r>
              <a:rPr lang="ru-RU" dirty="0"/>
              <a:t> </a:t>
            </a:r>
            <a:r>
              <a:rPr lang="ru-RU" dirty="0" err="1" smtClean="0"/>
              <a:t>біологічних</a:t>
            </a:r>
            <a:r>
              <a:rPr lang="ru-RU" dirty="0" smtClean="0"/>
              <a:t>, </a:t>
            </a: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радіаційного</a:t>
            </a:r>
            <a:r>
              <a:rPr lang="ru-RU" dirty="0"/>
              <a:t> </a:t>
            </a:r>
            <a:r>
              <a:rPr lang="ru-RU" dirty="0" err="1"/>
              <a:t>впливу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 smtClean="0"/>
              <a:t>Її</a:t>
            </a:r>
            <a:r>
              <a:rPr lang="ru-RU" dirty="0" smtClean="0"/>
              <a:t> </a:t>
            </a:r>
            <a:r>
              <a:rPr lang="ru-RU" dirty="0" err="1"/>
              <a:t>пігменти</a:t>
            </a:r>
            <a:r>
              <a:rPr lang="ru-RU" dirty="0"/>
              <a:t> </a:t>
            </a:r>
            <a:r>
              <a:rPr lang="ru-RU" dirty="0" err="1"/>
              <a:t>затримують</a:t>
            </a:r>
            <a:r>
              <a:rPr lang="ru-RU" dirty="0"/>
              <a:t> </a:t>
            </a:r>
            <a:r>
              <a:rPr lang="ru-RU" dirty="0" err="1"/>
              <a:t>шкідливе</a:t>
            </a:r>
            <a:r>
              <a:rPr lang="ru-RU" dirty="0"/>
              <a:t> </a:t>
            </a:r>
            <a:r>
              <a:rPr lang="ru-RU" dirty="0" smtClean="0"/>
              <a:t> для </a:t>
            </a:r>
            <a:r>
              <a:rPr lang="ru-RU" dirty="0" err="1"/>
              <a:t>клітин</a:t>
            </a:r>
            <a:r>
              <a:rPr lang="ru-RU" dirty="0"/>
              <a:t> </a:t>
            </a:r>
            <a:r>
              <a:rPr lang="ru-RU" dirty="0" err="1"/>
              <a:t>випромінювання</a:t>
            </a:r>
            <a:r>
              <a:rPr lang="ru-RU" dirty="0"/>
              <a:t> Сонця. </a:t>
            </a:r>
            <a:r>
              <a:rPr lang="ru-RU" dirty="0" err="1"/>
              <a:t>Інфрачервоні</a:t>
            </a:r>
            <a:r>
              <a:rPr lang="ru-RU" dirty="0"/>
              <a:t> </a:t>
            </a:r>
            <a:r>
              <a:rPr lang="ru-RU" dirty="0" err="1"/>
              <a:t>промені</a:t>
            </a:r>
            <a:r>
              <a:rPr lang="ru-RU" dirty="0"/>
              <a:t> </a:t>
            </a:r>
            <a:r>
              <a:rPr lang="ru-RU" dirty="0" err="1"/>
              <a:t>майже</a:t>
            </a:r>
            <a:r>
              <a:rPr lang="ru-RU" dirty="0"/>
              <a:t> </a:t>
            </a:r>
            <a:r>
              <a:rPr lang="ru-RU" dirty="0" err="1"/>
              <a:t>повністю</a:t>
            </a:r>
            <a:r>
              <a:rPr lang="ru-RU" dirty="0"/>
              <a:t> </a:t>
            </a:r>
            <a:r>
              <a:rPr lang="ru-RU" dirty="0" err="1"/>
              <a:t>затримуються</a:t>
            </a:r>
            <a:r>
              <a:rPr lang="ru-RU" dirty="0"/>
              <a:t> </a:t>
            </a:r>
            <a:r>
              <a:rPr lang="ru-RU" dirty="0" err="1"/>
              <a:t>роговим</a:t>
            </a:r>
            <a:r>
              <a:rPr lang="ru-RU" dirty="0"/>
              <a:t> шаром </a:t>
            </a:r>
            <a:r>
              <a:rPr lang="ru-RU" dirty="0" err="1"/>
              <a:t>епідермісу</a:t>
            </a:r>
            <a:r>
              <a:rPr lang="ru-RU" dirty="0"/>
              <a:t>; </a:t>
            </a:r>
            <a:r>
              <a:rPr lang="ru-RU" dirty="0" smtClean="0"/>
              <a:t> </a:t>
            </a:r>
            <a:r>
              <a:rPr lang="ru-RU" dirty="0" err="1"/>
              <a:t>ультрафіолетові</a:t>
            </a:r>
            <a:r>
              <a:rPr lang="ru-RU" dirty="0"/>
              <a:t> </a:t>
            </a:r>
            <a:r>
              <a:rPr lang="ru-RU" dirty="0" smtClean="0"/>
              <a:t> - </a:t>
            </a:r>
            <a:r>
              <a:rPr lang="ru-RU" dirty="0" err="1" smtClean="0"/>
              <a:t>частково</a:t>
            </a:r>
            <a:r>
              <a:rPr lang="ru-RU" dirty="0"/>
              <a:t>. </a:t>
            </a:r>
            <a:r>
              <a:rPr lang="ru-RU" dirty="0" err="1"/>
              <a:t>Шкіра</a:t>
            </a:r>
            <a:r>
              <a:rPr lang="ru-RU" dirty="0"/>
              <a:t> </a:t>
            </a:r>
            <a:r>
              <a:rPr lang="ru-RU" dirty="0" err="1"/>
              <a:t>захищає</a:t>
            </a:r>
            <a:r>
              <a:rPr lang="ru-RU" dirty="0"/>
              <a:t> </a:t>
            </a:r>
            <a:r>
              <a:rPr lang="ru-RU" dirty="0" err="1"/>
              <a:t>організм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проникнення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err="1" smtClean="0"/>
              <a:t>хімічних</a:t>
            </a:r>
            <a:r>
              <a:rPr lang="ru-RU" dirty="0" smtClean="0"/>
              <a:t> </a:t>
            </a:r>
            <a:r>
              <a:rPr lang="ru-RU" dirty="0" err="1"/>
              <a:t>речовин</a:t>
            </a:r>
            <a:r>
              <a:rPr lang="ru-RU" dirty="0"/>
              <a:t>, в тому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err="1" smtClean="0"/>
              <a:t>і</a:t>
            </a:r>
            <a:r>
              <a:rPr lang="ru-RU" dirty="0" smtClean="0"/>
              <a:t> </a:t>
            </a:r>
            <a:r>
              <a:rPr lang="ru-RU" dirty="0" err="1"/>
              <a:t>агресивних</a:t>
            </a:r>
            <a:r>
              <a:rPr lang="ru-RU" dirty="0"/>
              <a:t>. </a:t>
            </a:r>
          </a:p>
          <a:p>
            <a:endParaRPr lang="ru-RU" dirty="0"/>
          </a:p>
        </p:txBody>
      </p:sp>
      <p:pic>
        <p:nvPicPr>
          <p:cNvPr id="5" name="Содержимое 4" descr="http://3.bp.blogspot.com/-W_aHevAQUGc/TrIAlkTAvsI/AAAAAAAAA70/wvv4Jid7D6o/s320/1231864721864_f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780928"/>
            <a:ext cx="2089795" cy="192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://img30.olx.ua/images_slandocomua/226746522_3_1000x700_prodam-tritonov-reptilii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340768"/>
            <a:ext cx="248605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://www.xn--h1apn.net/images/2012/foto/2012-9/9-1/platypus_02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869160"/>
            <a:ext cx="388843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44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Механічний захист тіла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err="1"/>
              <a:t>Шкіра</a:t>
            </a:r>
            <a:r>
              <a:rPr lang="ru-RU" dirty="0"/>
              <a:t> </a:t>
            </a:r>
            <a:r>
              <a:rPr lang="ru-RU" dirty="0" err="1"/>
              <a:t>виконує</a:t>
            </a:r>
            <a:r>
              <a:rPr lang="ru-RU" dirty="0"/>
              <a:t> </a:t>
            </a:r>
            <a:r>
              <a:rPr lang="ru-RU" dirty="0" err="1"/>
              <a:t>також</a:t>
            </a:r>
            <a:r>
              <a:rPr lang="ru-RU" dirty="0"/>
              <a:t> і </a:t>
            </a:r>
            <a:r>
              <a:rPr lang="ru-RU" dirty="0" err="1"/>
              <a:t>функцію</a:t>
            </a:r>
            <a:r>
              <a:rPr lang="ru-RU" dirty="0"/>
              <a:t> </a:t>
            </a:r>
            <a:r>
              <a:rPr lang="ru-RU" dirty="0" err="1"/>
              <a:t>механічного</a:t>
            </a:r>
            <a:r>
              <a:rPr lang="ru-RU" dirty="0"/>
              <a:t> </a:t>
            </a:r>
            <a:r>
              <a:rPr lang="ru-RU" dirty="0" err="1"/>
              <a:t>захисту</a:t>
            </a:r>
            <a:r>
              <a:rPr lang="ru-RU" dirty="0"/>
              <a:t> </a:t>
            </a:r>
            <a:r>
              <a:rPr lang="ru-RU" dirty="0" err="1"/>
              <a:t>тіла</a:t>
            </a:r>
            <a:r>
              <a:rPr lang="ru-RU" dirty="0"/>
              <a:t>. Для </a:t>
            </a:r>
            <a:r>
              <a:rPr lang="ru-RU" dirty="0" err="1"/>
              <a:t>цього</a:t>
            </a:r>
            <a:r>
              <a:rPr lang="ru-RU" dirty="0"/>
              <a:t> вона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укріплена</a:t>
            </a:r>
            <a:r>
              <a:rPr lang="ru-RU" dirty="0"/>
              <a:t> </a:t>
            </a:r>
            <a:r>
              <a:rPr lang="ru-RU" dirty="0" err="1"/>
              <a:t>кістковою</a:t>
            </a:r>
            <a:r>
              <a:rPr lang="ru-RU" dirty="0"/>
              <a:t> тканиною </a:t>
            </a:r>
            <a:r>
              <a:rPr lang="ru-RU" dirty="0" smtClean="0"/>
              <a:t>( </a:t>
            </a:r>
            <a:r>
              <a:rPr lang="ru-RU" dirty="0"/>
              <a:t>у </a:t>
            </a:r>
            <a:r>
              <a:rPr lang="ru-RU" dirty="0" smtClean="0"/>
              <a:t> </a:t>
            </a:r>
            <a:r>
              <a:rPr lang="ru-RU" dirty="0" err="1"/>
              <a:t>риб</a:t>
            </a:r>
            <a:r>
              <a:rPr lang="ru-RU" dirty="0"/>
              <a:t> у </a:t>
            </a:r>
            <a:r>
              <a:rPr lang="ru-RU" dirty="0" err="1"/>
              <a:t>вигляді</a:t>
            </a:r>
            <a:r>
              <a:rPr lang="ru-RU" dirty="0"/>
              <a:t> </a:t>
            </a:r>
            <a:r>
              <a:rPr lang="ru-RU" dirty="0" err="1"/>
              <a:t>кісткової</a:t>
            </a:r>
            <a:r>
              <a:rPr lang="ru-RU" dirty="0"/>
              <a:t> </a:t>
            </a:r>
            <a:r>
              <a:rPr lang="ru-RU" dirty="0" err="1"/>
              <a:t>луски</a:t>
            </a:r>
            <a:r>
              <a:rPr lang="ru-RU" dirty="0"/>
              <a:t>)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хітином</a:t>
            </a:r>
            <a:r>
              <a:rPr lang="ru-RU" dirty="0"/>
              <a:t> (у комах);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вкрита</a:t>
            </a:r>
            <a:r>
              <a:rPr lang="ru-RU" dirty="0"/>
              <a:t> </a:t>
            </a:r>
            <a:r>
              <a:rPr lang="ru-RU" dirty="0" err="1"/>
              <a:t>слизом</a:t>
            </a:r>
            <a:r>
              <a:rPr lang="ru-RU" dirty="0"/>
              <a:t> (як у </a:t>
            </a:r>
            <a:r>
              <a:rPr lang="ru-RU" dirty="0" err="1"/>
              <a:t>земноводних</a:t>
            </a:r>
            <a:r>
              <a:rPr lang="ru-RU" dirty="0"/>
              <a:t>) </a:t>
            </a:r>
            <a:r>
              <a:rPr lang="ru-RU" dirty="0" err="1"/>
              <a:t>або</a:t>
            </a:r>
            <a:r>
              <a:rPr lang="ru-RU" dirty="0"/>
              <a:t> шерстю, </a:t>
            </a:r>
            <a:r>
              <a:rPr lang="ru-RU" dirty="0" err="1"/>
              <a:t>пір'ям</a:t>
            </a:r>
            <a:r>
              <a:rPr lang="ru-RU" dirty="0"/>
              <a:t>, роговою </a:t>
            </a:r>
            <a:r>
              <a:rPr lang="ru-RU" dirty="0" err="1" smtClean="0"/>
              <a:t>лускою</a:t>
            </a:r>
            <a:r>
              <a:rPr lang="ru-RU" dirty="0" smtClean="0"/>
              <a:t> (у </a:t>
            </a:r>
            <a:r>
              <a:rPr lang="ru-RU" dirty="0" err="1" smtClean="0"/>
              <a:t>плазунів</a:t>
            </a:r>
            <a:r>
              <a:rPr lang="ru-RU" dirty="0" smtClean="0"/>
              <a:t>);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пристосування</a:t>
            </a:r>
            <a:r>
              <a:rPr lang="ru-RU" dirty="0"/>
              <a:t> для </a:t>
            </a:r>
            <a:r>
              <a:rPr lang="ru-RU" dirty="0" err="1"/>
              <a:t>захисту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поранень</a:t>
            </a:r>
            <a:r>
              <a:rPr lang="ru-RU" dirty="0"/>
              <a:t> та </a:t>
            </a:r>
            <a:r>
              <a:rPr lang="ru-RU" dirty="0" err="1"/>
              <a:t>зниження</a:t>
            </a:r>
            <a:r>
              <a:rPr lang="ru-RU" dirty="0"/>
              <a:t> </a:t>
            </a:r>
            <a:r>
              <a:rPr lang="ru-RU" dirty="0" err="1"/>
              <a:t>проникності</a:t>
            </a:r>
            <a:r>
              <a:rPr lang="ru-RU" dirty="0"/>
              <a:t> 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5" name="Содержимое 4" descr="http://funkyimg.com/u2/1116/370/868984a_2P6bu9O8RBcI03nEHLtCJzs5ewVxviAr_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2958604" cy="131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412776"/>
            <a:ext cx="27606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 t="2703"/>
          <a:stretch>
            <a:fillRect/>
          </a:stretch>
        </p:blipFill>
        <p:spPr bwMode="auto">
          <a:xfrm>
            <a:off x="5868144" y="3291350"/>
            <a:ext cx="2448272" cy="33365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</p:spTree>
    <p:extLst>
      <p:ext uri="{BB962C8B-B14F-4D97-AF65-F5344CB8AC3E}">
        <p14:creationId xmlns:p14="http://schemas.microsoft.com/office/powerpoint/2010/main" val="16216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Терморегуляція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6655" y="2132856"/>
            <a:ext cx="3822192" cy="3993624"/>
          </a:xfrm>
        </p:spPr>
        <p:txBody>
          <a:bodyPr>
            <a:normAutofit fontScale="70000" lnSpcReduction="20000"/>
          </a:bodyPr>
          <a:lstStyle/>
          <a:p>
            <a:r>
              <a:rPr lang="ru-RU" sz="2600" dirty="0" err="1"/>
              <a:t>Однією</a:t>
            </a:r>
            <a:r>
              <a:rPr lang="ru-RU" sz="2600" dirty="0"/>
              <a:t> з </a:t>
            </a:r>
            <a:r>
              <a:rPr lang="ru-RU" sz="2600" dirty="0" err="1"/>
              <a:t>важливих</a:t>
            </a:r>
            <a:r>
              <a:rPr lang="ru-RU" sz="2600" dirty="0"/>
              <a:t> </a:t>
            </a:r>
            <a:r>
              <a:rPr lang="ru-RU" sz="2600" dirty="0" err="1"/>
              <a:t>функцій</a:t>
            </a:r>
            <a:r>
              <a:rPr lang="ru-RU" sz="2600" dirty="0"/>
              <a:t> </a:t>
            </a:r>
            <a:r>
              <a:rPr lang="ru-RU" sz="2600" dirty="0" err="1"/>
              <a:t>шкіри</a:t>
            </a:r>
            <a:r>
              <a:rPr lang="ru-RU" sz="2600" dirty="0"/>
              <a:t> є </a:t>
            </a:r>
            <a:r>
              <a:rPr lang="ru-RU" sz="2600" dirty="0" err="1"/>
              <a:t>підтримання</a:t>
            </a:r>
            <a:r>
              <a:rPr lang="ru-RU" sz="2600" dirty="0"/>
              <a:t> </a:t>
            </a:r>
            <a:r>
              <a:rPr lang="ru-RU" sz="2600" dirty="0" err="1"/>
              <a:t>температури</a:t>
            </a:r>
            <a:r>
              <a:rPr lang="ru-RU" sz="2600" dirty="0"/>
              <a:t> </a:t>
            </a:r>
            <a:r>
              <a:rPr lang="ru-RU" sz="2600" dirty="0" err="1"/>
              <a:t>тіла</a:t>
            </a:r>
            <a:r>
              <a:rPr lang="ru-RU" sz="2600" dirty="0"/>
              <a:t>, </a:t>
            </a:r>
            <a:r>
              <a:rPr lang="ru-RU" sz="2600" dirty="0" err="1"/>
              <a:t>захист</a:t>
            </a:r>
            <a:r>
              <a:rPr lang="ru-RU" sz="2600" dirty="0"/>
              <a:t> </a:t>
            </a:r>
            <a:r>
              <a:rPr lang="ru-RU" sz="2600" dirty="0" err="1"/>
              <a:t>організму</a:t>
            </a:r>
            <a:r>
              <a:rPr lang="ru-RU" sz="2600" dirty="0"/>
              <a:t> </a:t>
            </a:r>
            <a:r>
              <a:rPr lang="ru-RU" sz="2600" dirty="0" err="1"/>
              <a:t>від</a:t>
            </a:r>
            <a:r>
              <a:rPr lang="ru-RU" sz="2600" dirty="0"/>
              <a:t> </a:t>
            </a:r>
            <a:r>
              <a:rPr lang="ru-RU" sz="2600" dirty="0" err="1"/>
              <a:t>переохолодження</a:t>
            </a:r>
            <a:r>
              <a:rPr lang="ru-RU" sz="2600" dirty="0"/>
              <a:t> і </a:t>
            </a:r>
            <a:r>
              <a:rPr lang="ru-RU" sz="2600" dirty="0" err="1"/>
              <a:t>перегрівання</a:t>
            </a:r>
            <a:r>
              <a:rPr lang="ru-RU" sz="2600" dirty="0"/>
              <a:t>. В </a:t>
            </a:r>
            <a:r>
              <a:rPr lang="ru-RU" sz="2600" dirty="0" err="1"/>
              <a:t>процесі</a:t>
            </a:r>
            <a:r>
              <a:rPr lang="ru-RU" sz="2600" dirty="0"/>
              <a:t> </a:t>
            </a:r>
            <a:r>
              <a:rPr lang="ru-RU" sz="2600" dirty="0" err="1"/>
              <a:t>життєдіяльності</a:t>
            </a:r>
            <a:r>
              <a:rPr lang="ru-RU" sz="2600" dirty="0"/>
              <a:t> </a:t>
            </a:r>
            <a:r>
              <a:rPr lang="ru-RU" sz="2600" dirty="0" err="1"/>
              <a:t>тваринного</a:t>
            </a:r>
            <a:r>
              <a:rPr lang="ru-RU" sz="2600" dirty="0"/>
              <a:t> </a:t>
            </a:r>
            <a:r>
              <a:rPr lang="ru-RU" sz="2600" dirty="0" err="1"/>
              <a:t>організму</a:t>
            </a:r>
            <a:r>
              <a:rPr lang="ru-RU" sz="2600" dirty="0"/>
              <a:t> </a:t>
            </a:r>
            <a:r>
              <a:rPr lang="ru-RU" sz="2600" dirty="0" err="1"/>
              <a:t>виробляється</a:t>
            </a:r>
            <a:r>
              <a:rPr lang="ru-RU" sz="2600" dirty="0"/>
              <a:t> </a:t>
            </a:r>
            <a:r>
              <a:rPr lang="ru-RU" sz="2600" dirty="0" err="1"/>
              <a:t>теплова</a:t>
            </a:r>
            <a:r>
              <a:rPr lang="ru-RU" sz="2600" dirty="0"/>
              <a:t> </a:t>
            </a:r>
            <a:r>
              <a:rPr lang="ru-RU" sz="2600" dirty="0" err="1"/>
              <a:t>енергія</a:t>
            </a:r>
            <a:r>
              <a:rPr lang="ru-RU" sz="2600" dirty="0"/>
              <a:t>. </a:t>
            </a:r>
            <a:endParaRPr lang="ru-RU" sz="2600" dirty="0" smtClean="0"/>
          </a:p>
          <a:p>
            <a:r>
              <a:rPr lang="ru-RU" sz="2600" dirty="0" smtClean="0"/>
              <a:t>При </a:t>
            </a:r>
            <a:r>
              <a:rPr lang="ru-RU" sz="2600" dirty="0" err="1"/>
              <a:t>цьому</a:t>
            </a:r>
            <a:r>
              <a:rPr lang="ru-RU" sz="2600" dirty="0"/>
              <a:t> </a:t>
            </a:r>
            <a:r>
              <a:rPr lang="ru-RU" sz="2600" dirty="0" err="1"/>
              <a:t>організм</a:t>
            </a:r>
            <a:r>
              <a:rPr lang="ru-RU" sz="2600" dirty="0"/>
              <a:t> </a:t>
            </a:r>
            <a:r>
              <a:rPr lang="ru-RU" sz="2600" dirty="0" err="1"/>
              <a:t>теплокровних</a:t>
            </a:r>
            <a:r>
              <a:rPr lang="ru-RU" sz="2600" dirty="0"/>
              <a:t> </a:t>
            </a:r>
            <a:r>
              <a:rPr lang="ru-RU" sz="2600" dirty="0" err="1"/>
              <a:t>тварин</a:t>
            </a:r>
            <a:r>
              <a:rPr lang="ru-RU" sz="2600" dirty="0"/>
              <a:t> </a:t>
            </a:r>
            <a:r>
              <a:rPr lang="ru-RU" sz="2600" dirty="0" err="1"/>
              <a:t>підтримує</a:t>
            </a:r>
            <a:r>
              <a:rPr lang="ru-RU" sz="2600" dirty="0"/>
              <a:t> </a:t>
            </a:r>
            <a:r>
              <a:rPr lang="ru-RU" sz="2600" dirty="0" err="1"/>
              <a:t>постійну</a:t>
            </a:r>
            <a:r>
              <a:rPr lang="ru-RU" sz="2600" dirty="0"/>
              <a:t> температуру </a:t>
            </a:r>
            <a:r>
              <a:rPr lang="ru-RU" sz="2600" dirty="0" err="1"/>
              <a:t>тіла</a:t>
            </a:r>
            <a:r>
              <a:rPr lang="ru-RU" sz="2600" dirty="0"/>
              <a:t>, </a:t>
            </a:r>
            <a:r>
              <a:rPr lang="ru-RU" sz="2600" dirty="0" err="1"/>
              <a:t>необхідну</a:t>
            </a:r>
            <a:r>
              <a:rPr lang="ru-RU" sz="2600" dirty="0"/>
              <a:t> для нормального </a:t>
            </a:r>
            <a:r>
              <a:rPr lang="ru-RU" sz="2600" dirty="0" err="1"/>
              <a:t>функціонування</a:t>
            </a:r>
            <a:r>
              <a:rPr lang="ru-RU" sz="2600" dirty="0"/>
              <a:t> </a:t>
            </a:r>
            <a:r>
              <a:rPr lang="ru-RU" sz="2600" dirty="0" err="1"/>
              <a:t>внутрішніх</a:t>
            </a:r>
            <a:r>
              <a:rPr lang="ru-RU" sz="2600" dirty="0"/>
              <a:t> </a:t>
            </a:r>
            <a:r>
              <a:rPr lang="ru-RU" sz="2600" dirty="0" err="1"/>
              <a:t>органів</a:t>
            </a:r>
            <a:r>
              <a:rPr lang="ru-RU" sz="2600" dirty="0"/>
              <a:t>, </a:t>
            </a:r>
            <a:r>
              <a:rPr lang="ru-RU" sz="2600" dirty="0" err="1"/>
              <a:t>незалежно</a:t>
            </a:r>
            <a:r>
              <a:rPr lang="ru-RU" sz="2600" dirty="0"/>
              <a:t> </a:t>
            </a:r>
            <a:r>
              <a:rPr lang="ru-RU" sz="2600" dirty="0" err="1"/>
              <a:t>від</a:t>
            </a:r>
            <a:r>
              <a:rPr lang="ru-RU" sz="2600" dirty="0"/>
              <a:t> </a:t>
            </a:r>
            <a:r>
              <a:rPr lang="ru-RU" sz="2600" dirty="0" err="1"/>
              <a:t>коливань</a:t>
            </a:r>
            <a:r>
              <a:rPr lang="ru-RU" sz="2600" dirty="0"/>
              <a:t> </a:t>
            </a:r>
            <a:r>
              <a:rPr lang="ru-RU" sz="2600" dirty="0" err="1"/>
              <a:t>температури</a:t>
            </a:r>
            <a:r>
              <a:rPr lang="ru-RU" sz="2600" dirty="0"/>
              <a:t> </a:t>
            </a:r>
            <a:r>
              <a:rPr lang="ru-RU" sz="2600" dirty="0" err="1"/>
              <a:t>зовнішнього</a:t>
            </a:r>
            <a:r>
              <a:rPr lang="ru-RU" sz="2600" dirty="0"/>
              <a:t> </a:t>
            </a:r>
            <a:r>
              <a:rPr lang="ru-RU" sz="2600" dirty="0" err="1"/>
              <a:t>середовища</a:t>
            </a:r>
            <a:r>
              <a:rPr lang="ru-RU" sz="2600" dirty="0"/>
              <a:t>.</a:t>
            </a:r>
          </a:p>
          <a:p>
            <a:endParaRPr lang="ru-RU" dirty="0"/>
          </a:p>
        </p:txBody>
      </p:sp>
      <p:pic>
        <p:nvPicPr>
          <p:cNvPr id="5" name="Содержимое 4" descr="https://im3-tub-ua.yandex.net/i?id=749d68853b1ca2caca1ba89dd9d60a44&amp;n=33&amp;h=215&amp;w=324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3429000"/>
            <a:ext cx="367240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://i104.photobucket.com/albums/m164/vwbus1972/platypus2pcopy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340768"/>
            <a:ext cx="352839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://img-fotki.yandex.ru/get/6727/45472272.17/0_c26cf_f999d35f_orig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04664"/>
            <a:ext cx="19442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717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Регуляція тепловіддачі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Птахи і </a:t>
            </a:r>
            <a:r>
              <a:rPr lang="ru-RU" dirty="0" err="1"/>
              <a:t>ссавці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змінювати</a:t>
            </a:r>
            <a:r>
              <a:rPr lang="ru-RU" dirty="0"/>
              <a:t> </a:t>
            </a:r>
            <a:r>
              <a:rPr lang="ru-RU" dirty="0" err="1"/>
              <a:t>ступінь</a:t>
            </a:r>
            <a:r>
              <a:rPr lang="ru-RU" dirty="0"/>
              <a:t> </a:t>
            </a:r>
            <a:r>
              <a:rPr lang="ru-RU" dirty="0" err="1"/>
              <a:t>ізоляції</a:t>
            </a:r>
            <a:r>
              <a:rPr lang="ru-RU" dirty="0"/>
              <a:t> </a:t>
            </a:r>
            <a:r>
              <a:rPr lang="ru-RU" dirty="0" err="1"/>
              <a:t>шкіри</a:t>
            </a:r>
            <a:r>
              <a:rPr lang="ru-RU" dirty="0"/>
              <a:t> </a:t>
            </a:r>
            <a:r>
              <a:rPr lang="ru-RU" dirty="0" err="1"/>
              <a:t>завдяки</a:t>
            </a:r>
            <a:r>
              <a:rPr lang="ru-RU" dirty="0"/>
              <a:t> </a:t>
            </a:r>
            <a:r>
              <a:rPr lang="ru-RU" dirty="0" err="1"/>
              <a:t>підніманню</a:t>
            </a:r>
            <a:r>
              <a:rPr lang="ru-RU" dirty="0"/>
              <a:t> </a:t>
            </a:r>
            <a:r>
              <a:rPr lang="ru-RU" dirty="0" err="1"/>
              <a:t>пір'я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здиблюванню</a:t>
            </a:r>
            <a:r>
              <a:rPr lang="ru-RU" dirty="0"/>
              <a:t> </a:t>
            </a:r>
            <a:r>
              <a:rPr lang="ru-RU" dirty="0" err="1"/>
              <a:t>волосся</a:t>
            </a:r>
            <a:r>
              <a:rPr lang="ru-RU" dirty="0"/>
              <a:t> (у </a:t>
            </a:r>
            <a:r>
              <a:rPr lang="ru-RU" dirty="0" err="1"/>
              <a:t>людини</a:t>
            </a:r>
            <a:r>
              <a:rPr lang="ru-RU" dirty="0"/>
              <a:t> це </a:t>
            </a:r>
            <a:r>
              <a:rPr lang="ru-RU" dirty="0" err="1"/>
              <a:t>виявляється</a:t>
            </a:r>
            <a:r>
              <a:rPr lang="ru-RU" dirty="0"/>
              <a:t> як </a:t>
            </a:r>
            <a:r>
              <a:rPr lang="ru-RU" dirty="0" err="1"/>
              <a:t>утворення</a:t>
            </a:r>
            <a:r>
              <a:rPr lang="ru-RU" dirty="0"/>
              <a:t> "</a:t>
            </a:r>
            <a:r>
              <a:rPr lang="ru-RU" dirty="0" err="1"/>
              <a:t>гусячої</a:t>
            </a:r>
            <a:r>
              <a:rPr lang="ru-RU" dirty="0"/>
              <a:t> </a:t>
            </a:r>
            <a:r>
              <a:rPr lang="ru-RU" dirty="0" err="1"/>
              <a:t>шкіри</a:t>
            </a:r>
            <a:r>
              <a:rPr lang="ru-RU" dirty="0"/>
              <a:t>")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змінюючи</a:t>
            </a:r>
            <a:r>
              <a:rPr lang="ru-RU" dirty="0"/>
              <a:t> </a:t>
            </a:r>
            <a:r>
              <a:rPr lang="ru-RU" dirty="0" err="1"/>
              <a:t>щільність</a:t>
            </a:r>
            <a:r>
              <a:rPr lang="ru-RU" dirty="0"/>
              <a:t> </a:t>
            </a:r>
            <a:r>
              <a:rPr lang="ru-RU" dirty="0" err="1"/>
              <a:t>хутра</a:t>
            </a:r>
            <a:r>
              <a:rPr lang="ru-RU" dirty="0"/>
              <a:t> в </a:t>
            </a:r>
            <a:r>
              <a:rPr lang="ru-RU" dirty="0" err="1"/>
              <a:t>залежності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пори </a:t>
            </a:r>
            <a:r>
              <a:rPr lang="ru-RU" dirty="0" smtClean="0"/>
              <a:t>року.</a:t>
            </a:r>
            <a:endParaRPr lang="ru-RU" dirty="0"/>
          </a:p>
          <a:p>
            <a:endParaRPr lang="ru-RU" dirty="0"/>
          </a:p>
        </p:txBody>
      </p:sp>
      <p:pic>
        <p:nvPicPr>
          <p:cNvPr id="5" name="Содержимое 4" descr="http://topnauka.ru/wp-content/uploads/2014/09/wpid-pilomotornyy-privodyaschiy-k-vozniknoveniyu-gusinoy-kozhi-lat_i_61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2144684" cy="147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0-tub-ua.yandex.net/i?id=3ebb095e7347f97dfa2222976b5ce8d1&amp;n=33&amp;h=215&amp;w=34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2564904"/>
            <a:ext cx="201622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im1-tub-ua.yandex.net/i?id=e03f3152544be5005a34f9007fedb51b&amp;n=33&amp;h=215&amp;w=38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509120"/>
            <a:ext cx="360040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s://im3-tub-ua.yandex.net/i?id=28aa213edb54a8d8c68c5a1a278bf95b&amp;n=33&amp;h=215&amp;w=32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2564904"/>
            <a:ext cx="194421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76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Видільна</a:t>
            </a:r>
            <a:r>
              <a:rPr lang="ru-RU" dirty="0"/>
              <a:t> (</a:t>
            </a:r>
            <a:r>
              <a:rPr lang="ru-RU" dirty="0" err="1"/>
              <a:t>секреторна</a:t>
            </a:r>
            <a:r>
              <a:rPr lang="ru-RU" dirty="0"/>
              <a:t>) </a:t>
            </a:r>
            <a:r>
              <a:rPr lang="ru-RU" dirty="0" err="1" smtClean="0"/>
              <a:t>функція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6655" y="1772816"/>
            <a:ext cx="3822192" cy="435366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У</a:t>
            </a:r>
            <a:r>
              <a:rPr lang="ru-RU" dirty="0" smtClean="0"/>
              <a:t> </a:t>
            </a:r>
            <a:r>
              <a:rPr lang="ru-RU" dirty="0" err="1"/>
              <a:t>шкірі</a:t>
            </a:r>
            <a:r>
              <a:rPr lang="ru-RU" dirty="0"/>
              <a:t> </a:t>
            </a:r>
            <a:r>
              <a:rPr lang="ru-RU" dirty="0" err="1"/>
              <a:t>розташовано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 </a:t>
            </a:r>
            <a:r>
              <a:rPr lang="ru-RU" dirty="0" err="1"/>
              <a:t>різного</a:t>
            </a:r>
            <a:r>
              <a:rPr lang="ru-RU" dirty="0"/>
              <a:t> </a:t>
            </a:r>
            <a:r>
              <a:rPr lang="ru-RU" dirty="0" err="1"/>
              <a:t>призначення</a:t>
            </a:r>
            <a:r>
              <a:rPr lang="ru-RU" dirty="0"/>
              <a:t> (</a:t>
            </a:r>
            <a:r>
              <a:rPr lang="ru-RU" dirty="0" err="1"/>
              <a:t>слизові</a:t>
            </a:r>
            <a:r>
              <a:rPr lang="ru-RU" dirty="0"/>
              <a:t>, </a:t>
            </a:r>
            <a:r>
              <a:rPr lang="ru-RU" dirty="0" err="1"/>
              <a:t>жирові</a:t>
            </a:r>
            <a:r>
              <a:rPr lang="ru-RU" dirty="0"/>
              <a:t>, </a:t>
            </a:r>
            <a:r>
              <a:rPr lang="ru-RU" dirty="0" err="1"/>
              <a:t>пахучі</a:t>
            </a:r>
            <a:r>
              <a:rPr lang="ru-RU" dirty="0"/>
              <a:t>, </a:t>
            </a:r>
            <a:r>
              <a:rPr lang="ru-RU" dirty="0" err="1"/>
              <a:t>потові</a:t>
            </a:r>
            <a:r>
              <a:rPr lang="ru-RU" dirty="0"/>
              <a:t> та </a:t>
            </a:r>
            <a:r>
              <a:rPr lang="ru-RU" dirty="0" err="1"/>
              <a:t>інші</a:t>
            </a:r>
            <a:r>
              <a:rPr lang="ru-RU" dirty="0" smtClean="0"/>
              <a:t>).</a:t>
            </a:r>
            <a:r>
              <a:rPr lang="ru-RU" dirty="0"/>
              <a:t> </a:t>
            </a:r>
            <a:r>
              <a:rPr lang="ru-RU" b="1" dirty="0" err="1"/>
              <a:t>Сальні</a:t>
            </a:r>
            <a:r>
              <a:rPr lang="ru-RU" b="1" dirty="0"/>
              <a:t> </a:t>
            </a:r>
            <a:r>
              <a:rPr lang="ru-RU" b="1" dirty="0" err="1"/>
              <a:t>залози</a:t>
            </a:r>
            <a:r>
              <a:rPr lang="ru-RU" b="1" dirty="0"/>
              <a:t> </a:t>
            </a:r>
            <a:r>
              <a:rPr lang="ru-RU" dirty="0" err="1"/>
              <a:t>поширені</a:t>
            </a:r>
            <a:r>
              <a:rPr lang="ru-RU" dirty="0"/>
              <a:t> </a:t>
            </a:r>
            <a:r>
              <a:rPr lang="ru-RU" dirty="0" err="1"/>
              <a:t>майже</a:t>
            </a:r>
            <a:r>
              <a:rPr lang="ru-RU" dirty="0"/>
              <a:t> по </a:t>
            </a:r>
            <a:r>
              <a:rPr lang="ru-RU" dirty="0" err="1"/>
              <a:t>всьому</a:t>
            </a:r>
            <a:r>
              <a:rPr lang="ru-RU" dirty="0"/>
              <a:t> </a:t>
            </a:r>
            <a:r>
              <a:rPr lang="ru-RU" dirty="0" err="1"/>
              <a:t>шкірному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 </a:t>
            </a:r>
            <a:r>
              <a:rPr lang="ru-RU" dirty="0" err="1"/>
              <a:t>ссавців</a:t>
            </a:r>
            <a:r>
              <a:rPr lang="ru-RU" dirty="0"/>
              <a:t>. </a:t>
            </a:r>
            <a:r>
              <a:rPr lang="ru-RU" dirty="0" err="1"/>
              <a:t>Вивідні</a:t>
            </a:r>
            <a:r>
              <a:rPr lang="ru-RU" dirty="0"/>
              <a:t> протоки </a:t>
            </a:r>
            <a:r>
              <a:rPr lang="ru-RU" dirty="0" err="1"/>
              <a:t>сальних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 </a:t>
            </a:r>
            <a:r>
              <a:rPr lang="ru-RU" dirty="0" err="1"/>
              <a:t>відкриваються</a:t>
            </a:r>
            <a:r>
              <a:rPr lang="ru-RU" dirty="0"/>
              <a:t> у воронку </a:t>
            </a:r>
            <a:r>
              <a:rPr lang="ru-RU" dirty="0" err="1"/>
              <a:t>волосини</a:t>
            </a:r>
            <a:r>
              <a:rPr lang="ru-RU" dirty="0"/>
              <a:t>. </a:t>
            </a:r>
            <a:r>
              <a:rPr lang="ru-RU" dirty="0" err="1"/>
              <a:t>Клітини</a:t>
            </a:r>
            <a:r>
              <a:rPr lang="ru-RU" dirty="0"/>
              <a:t> </a:t>
            </a:r>
            <a:r>
              <a:rPr lang="ru-RU" dirty="0" err="1"/>
              <a:t>сальних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 </a:t>
            </a:r>
            <a:r>
              <a:rPr lang="ru-RU" dirty="0" err="1"/>
              <a:t>утворюють</a:t>
            </a:r>
            <a:r>
              <a:rPr lang="ru-RU" dirty="0"/>
              <a:t> </a:t>
            </a:r>
            <a:r>
              <a:rPr lang="ru-RU" dirty="0" err="1"/>
              <a:t>жирний</a:t>
            </a:r>
            <a:r>
              <a:rPr lang="ru-RU" dirty="0"/>
              <a:t> секрет,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змащує</a:t>
            </a:r>
            <a:r>
              <a:rPr lang="ru-RU" dirty="0"/>
              <a:t> </a:t>
            </a:r>
            <a:r>
              <a:rPr lang="ru-RU" dirty="0" err="1"/>
              <a:t>поверхню</a:t>
            </a:r>
            <a:r>
              <a:rPr lang="ru-RU" dirty="0"/>
              <a:t> </a:t>
            </a:r>
            <a:r>
              <a:rPr lang="ru-RU" dirty="0" err="1"/>
              <a:t>шкіри</a:t>
            </a:r>
            <a:r>
              <a:rPr lang="ru-RU" dirty="0"/>
              <a:t> і </a:t>
            </a:r>
            <a:r>
              <a:rPr lang="ru-RU" dirty="0" err="1"/>
              <a:t>волосся</a:t>
            </a:r>
            <a:r>
              <a:rPr lang="ru-RU" dirty="0"/>
              <a:t>, </a:t>
            </a:r>
            <a:r>
              <a:rPr lang="ru-RU" dirty="0" err="1"/>
              <a:t>сприяючи</a:t>
            </a:r>
            <a:r>
              <a:rPr lang="ru-RU" dirty="0"/>
              <a:t> </a:t>
            </a:r>
            <a:r>
              <a:rPr lang="ru-RU" dirty="0" err="1"/>
              <a:t>збереженню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еластичності</a:t>
            </a:r>
            <a:r>
              <a:rPr lang="ru-RU" dirty="0"/>
              <a:t>, </a:t>
            </a:r>
            <a:r>
              <a:rPr lang="ru-RU" dirty="0" smtClean="0"/>
              <a:t> </a:t>
            </a:r>
            <a:r>
              <a:rPr lang="ru-RU" dirty="0" err="1" smtClean="0"/>
              <a:t>оберігає</a:t>
            </a:r>
            <a:r>
              <a:rPr lang="ru-RU" dirty="0" smtClean="0"/>
              <a:t> </a:t>
            </a:r>
            <a:r>
              <a:rPr lang="ru-RU" dirty="0" err="1"/>
              <a:t>шкіру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проникнення</a:t>
            </a:r>
            <a:r>
              <a:rPr lang="ru-RU" dirty="0"/>
              <a:t> </a:t>
            </a:r>
            <a:r>
              <a:rPr lang="ru-RU" dirty="0" err="1"/>
              <a:t>мікробів</a:t>
            </a:r>
            <a:r>
              <a:rPr lang="ru-RU" dirty="0"/>
              <a:t> та </a:t>
            </a:r>
            <a:r>
              <a:rPr lang="ru-RU" dirty="0" err="1"/>
              <a:t>грибків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Содержимое 4" descr="http://mtdata.ru/u24/photo0A4A/20836650322-0/original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492896"/>
            <a:ext cx="3816424" cy="32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33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Потові залози шкіри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err="1"/>
              <a:t>Потові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</a:t>
            </a:r>
            <a:r>
              <a:rPr lang="ru-RU" dirty="0" err="1"/>
              <a:t>розташовані</a:t>
            </a:r>
            <a:r>
              <a:rPr lang="ru-RU" dirty="0"/>
              <a:t> в </a:t>
            </a:r>
            <a:r>
              <a:rPr lang="ru-RU" dirty="0" err="1"/>
              <a:t>глибокій</a:t>
            </a:r>
            <a:r>
              <a:rPr lang="ru-RU" dirty="0"/>
              <a:t> </a:t>
            </a:r>
            <a:r>
              <a:rPr lang="ru-RU" dirty="0" err="1"/>
              <a:t>зоні</a:t>
            </a:r>
            <a:r>
              <a:rPr lang="ru-RU" dirty="0"/>
              <a:t> </a:t>
            </a:r>
            <a:r>
              <a:rPr lang="ru-RU" dirty="0" err="1"/>
              <a:t>дерми</a:t>
            </a:r>
            <a:r>
              <a:rPr lang="ru-RU" dirty="0"/>
              <a:t>. З потом </a:t>
            </a:r>
            <a:r>
              <a:rPr lang="ru-RU" dirty="0" err="1"/>
              <a:t>виділяються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ru-RU" dirty="0" err="1"/>
              <a:t>розпаду</a:t>
            </a:r>
            <a:r>
              <a:rPr lang="ru-RU" dirty="0"/>
              <a:t>, але </a:t>
            </a:r>
            <a:r>
              <a:rPr lang="ru-RU" dirty="0" err="1"/>
              <a:t>основна</a:t>
            </a:r>
            <a:r>
              <a:rPr lang="ru-RU" dirty="0"/>
              <a:t> </a:t>
            </a:r>
            <a:r>
              <a:rPr lang="ru-RU" dirty="0" err="1"/>
              <a:t>функція</a:t>
            </a:r>
            <a:r>
              <a:rPr lang="ru-RU" dirty="0"/>
              <a:t> </a:t>
            </a:r>
            <a:r>
              <a:rPr lang="ru-RU" dirty="0" err="1"/>
              <a:t>потових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 - </a:t>
            </a:r>
            <a:r>
              <a:rPr lang="ru-RU" dirty="0" err="1"/>
              <a:t>терморегуляційна</a:t>
            </a:r>
            <a:r>
              <a:rPr lang="ru-RU" dirty="0"/>
              <a:t>. </a:t>
            </a:r>
            <a:r>
              <a:rPr lang="ru-RU" dirty="0" err="1"/>
              <a:t>Потові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добре </a:t>
            </a:r>
            <a:r>
              <a:rPr lang="ru-RU" dirty="0" err="1"/>
              <a:t>розвинені</a:t>
            </a:r>
            <a:r>
              <a:rPr lang="ru-RU" dirty="0"/>
              <a:t> у </a:t>
            </a:r>
            <a:r>
              <a:rPr lang="ru-RU" dirty="0" err="1"/>
              <a:t>приматів</a:t>
            </a:r>
            <a:r>
              <a:rPr lang="ru-RU" dirty="0"/>
              <a:t> і </a:t>
            </a:r>
            <a:r>
              <a:rPr lang="ru-RU" dirty="0" err="1"/>
              <a:t>копитних</a:t>
            </a:r>
            <a:r>
              <a:rPr lang="ru-RU" dirty="0"/>
              <a:t>; </a:t>
            </a:r>
            <a:r>
              <a:rPr lang="ru-RU" dirty="0" err="1"/>
              <a:t>відносно</a:t>
            </a:r>
            <a:r>
              <a:rPr lang="ru-RU" dirty="0"/>
              <a:t> </a:t>
            </a:r>
            <a:r>
              <a:rPr lang="ru-RU" dirty="0" err="1"/>
              <a:t>слабко</a:t>
            </a:r>
            <a:r>
              <a:rPr lang="ru-RU" dirty="0"/>
              <a:t> </a:t>
            </a:r>
            <a:r>
              <a:rPr lang="ru-RU" dirty="0" err="1"/>
              <a:t>розвинені</a:t>
            </a:r>
            <a:r>
              <a:rPr lang="ru-RU" dirty="0"/>
              <a:t> у </a:t>
            </a:r>
            <a:r>
              <a:rPr lang="ru-RU" dirty="0" err="1"/>
              <a:t>собачих</a:t>
            </a:r>
            <a:r>
              <a:rPr lang="ru-RU" dirty="0"/>
              <a:t>, </a:t>
            </a:r>
            <a:r>
              <a:rPr lang="ru-RU" dirty="0" err="1"/>
              <a:t>кішок</a:t>
            </a:r>
            <a:r>
              <a:rPr lang="ru-RU" dirty="0"/>
              <a:t>, </a:t>
            </a:r>
            <a:r>
              <a:rPr lang="ru-RU" dirty="0" err="1"/>
              <a:t>зайцеподібних</a:t>
            </a:r>
            <a:r>
              <a:rPr lang="ru-RU" dirty="0"/>
              <a:t> і </a:t>
            </a:r>
            <a:r>
              <a:rPr lang="ru-RU" dirty="0" err="1"/>
              <a:t>гризунів</a:t>
            </a:r>
            <a:r>
              <a:rPr lang="ru-RU" dirty="0"/>
              <a:t> та </a:t>
            </a:r>
            <a:r>
              <a:rPr lang="ru-RU" dirty="0" err="1"/>
              <a:t>відсутні</a:t>
            </a:r>
            <a:r>
              <a:rPr lang="ru-RU" dirty="0"/>
              <a:t> у </a:t>
            </a:r>
            <a:r>
              <a:rPr lang="ru-RU" dirty="0" err="1"/>
              <a:t>китоподібних</a:t>
            </a:r>
            <a:r>
              <a:rPr lang="ru-RU" dirty="0"/>
              <a:t> і </a:t>
            </a:r>
            <a:r>
              <a:rPr lang="ru-RU" dirty="0" err="1"/>
              <a:t>лінивців</a:t>
            </a:r>
            <a:r>
              <a:rPr lang="ru-RU" dirty="0"/>
              <a:t>.</a:t>
            </a:r>
          </a:p>
        </p:txBody>
      </p:sp>
      <p:pic>
        <p:nvPicPr>
          <p:cNvPr id="5" name="Содержимое 4" descr="http://svitppt.com.ua/images/20/19718/960/img12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 t="18541"/>
          <a:stretch>
            <a:fillRect/>
          </a:stretch>
        </p:blipFill>
        <p:spPr bwMode="auto">
          <a:xfrm>
            <a:off x="4645025" y="2708920"/>
            <a:ext cx="3822700" cy="312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2-tub-ua.yandex.net/i?id=cb54b1f222fe9a57a59a05461473b445&amp;n=33&amp;h=215&amp;w=28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268761"/>
            <a:ext cx="1656184" cy="129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://st2.depositphotos.com/3729457/5241/i/950/depositphotos_52410571-Sloth-in-Puerto-Viejo-Costa-Rica.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1268760"/>
            <a:ext cx="1848991" cy="128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s://im0-tub-ua.yandex.net/i?id=ff9ce5640d2fb38e4bb870b6f82307c7&amp;n=33&amp;h=215&amp;w=32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1340768"/>
            <a:ext cx="151216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im1-tub-ua.yandex.net/i?id=015e177f4a28913365db0af30a05a1c4&amp;n=33&amp;h=215&amp;w=323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1340768"/>
            <a:ext cx="158417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72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dirty="0" smtClean="0"/>
              <a:t>Пахучі залози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Пахучі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</a:t>
            </a:r>
            <a:r>
              <a:rPr lang="ru-RU" dirty="0" err="1"/>
              <a:t>являють</a:t>
            </a:r>
            <a:r>
              <a:rPr lang="ru-RU" dirty="0"/>
              <a:t> собою </a:t>
            </a:r>
            <a:r>
              <a:rPr lang="ru-RU" dirty="0" err="1"/>
              <a:t>видозмінені</a:t>
            </a:r>
            <a:r>
              <a:rPr lang="ru-RU" dirty="0"/>
              <a:t> </a:t>
            </a:r>
            <a:r>
              <a:rPr lang="ru-RU" dirty="0" err="1"/>
              <a:t>потові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, </a:t>
            </a:r>
            <a:r>
              <a:rPr lang="ru-RU" dirty="0" err="1"/>
              <a:t>рідше</a:t>
            </a:r>
            <a:r>
              <a:rPr lang="ru-RU" dirty="0"/>
              <a:t>, </a:t>
            </a:r>
            <a:r>
              <a:rPr lang="ru-RU" dirty="0" err="1"/>
              <a:t>сальні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, а </a:t>
            </a:r>
            <a:r>
              <a:rPr lang="ru-RU" dirty="0" err="1"/>
              <a:t>іноді</a:t>
            </a:r>
            <a:r>
              <a:rPr lang="ru-RU" dirty="0"/>
              <a:t> </a:t>
            </a:r>
            <a:r>
              <a:rPr lang="ru-RU" dirty="0" err="1"/>
              <a:t>об'єднання</a:t>
            </a:r>
            <a:r>
              <a:rPr lang="ru-RU" dirty="0"/>
              <a:t> тих і </a:t>
            </a:r>
            <a:r>
              <a:rPr lang="ru-RU" dirty="0" err="1"/>
              <a:t>інших</a:t>
            </a:r>
            <a:r>
              <a:rPr lang="ru-RU" dirty="0"/>
              <a:t>. </a:t>
            </a:r>
            <a:r>
              <a:rPr lang="ru-RU" dirty="0" err="1"/>
              <a:t>Наприклад</a:t>
            </a:r>
            <a:r>
              <a:rPr lang="ru-RU" dirty="0"/>
              <a:t>, </a:t>
            </a:r>
            <a:r>
              <a:rPr lang="ru-RU" dirty="0" err="1"/>
              <a:t>анальні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</a:t>
            </a:r>
            <a:r>
              <a:rPr lang="ru-RU" dirty="0" err="1"/>
              <a:t>багатьох</a:t>
            </a:r>
            <a:r>
              <a:rPr lang="ru-RU" dirty="0"/>
              <a:t> </a:t>
            </a:r>
            <a:r>
              <a:rPr lang="ru-RU" dirty="0" err="1"/>
              <a:t>хижаків</a:t>
            </a:r>
            <a:r>
              <a:rPr lang="ru-RU" dirty="0"/>
              <a:t>. Пахучий секрет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 служить </a:t>
            </a:r>
            <a:r>
              <a:rPr lang="ru-RU" dirty="0" err="1"/>
              <a:t>насамперед</a:t>
            </a:r>
            <a:r>
              <a:rPr lang="ru-RU" dirty="0"/>
              <a:t> для </a:t>
            </a:r>
            <a:r>
              <a:rPr lang="ru-RU" dirty="0" err="1"/>
              <a:t>мічення</a:t>
            </a:r>
            <a:r>
              <a:rPr lang="ru-RU" dirty="0"/>
              <a:t> </a:t>
            </a:r>
            <a:r>
              <a:rPr lang="ru-RU" dirty="0" err="1"/>
              <a:t>території</a:t>
            </a:r>
            <a:r>
              <a:rPr lang="ru-RU" dirty="0"/>
              <a:t> та для видового </a:t>
            </a:r>
            <a:r>
              <a:rPr lang="ru-RU" dirty="0" err="1"/>
              <a:t>впізнання</a:t>
            </a:r>
            <a:r>
              <a:rPr lang="ru-RU" dirty="0"/>
              <a:t>, </a:t>
            </a:r>
            <a:r>
              <a:rPr lang="ru-RU" dirty="0" err="1"/>
              <a:t>рідше</a:t>
            </a:r>
            <a:r>
              <a:rPr lang="ru-RU" dirty="0"/>
              <a:t> - для </a:t>
            </a:r>
            <a:r>
              <a:rPr lang="ru-RU" dirty="0" err="1"/>
              <a:t>самозахисту</a:t>
            </a:r>
            <a:r>
              <a:rPr lang="ru-RU" dirty="0"/>
              <a:t> (</a:t>
            </a:r>
            <a:r>
              <a:rPr lang="ru-RU" dirty="0" err="1"/>
              <a:t>скунси</a:t>
            </a:r>
            <a:r>
              <a:rPr lang="ru-RU" dirty="0"/>
              <a:t>).</a:t>
            </a:r>
          </a:p>
        </p:txBody>
      </p:sp>
      <p:pic>
        <p:nvPicPr>
          <p:cNvPr id="5" name="Содержимое 4" descr="https://im1-tub-ua.yandex.net/i?id=458f02769f473ed761ee808504d354b5&amp;n=33&amp;h=215&amp;w=287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 t="16507"/>
          <a:stretch>
            <a:fillRect/>
          </a:stretch>
        </p:blipFill>
        <p:spPr bwMode="auto">
          <a:xfrm>
            <a:off x="5148064" y="3140968"/>
            <a:ext cx="367240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0-tub-ua.yandex.net/i?id=debd85dee23d08214f2e738c166da120&amp;n=33&amp;h=215&amp;w=29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836712"/>
            <a:ext cx="352839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54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Кишковопорожнинні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2679700"/>
            <a:ext cx="3822700" cy="3446463"/>
          </a:xfrm>
        </p:spPr>
        <p:txBody>
          <a:bodyPr/>
          <a:lstStyle/>
          <a:p>
            <a:r>
              <a:rPr lang="ru-RU" dirty="0"/>
              <a:t>	   </a:t>
            </a:r>
            <a:r>
              <a:rPr lang="ru-RU" dirty="0" err="1"/>
              <a:t>Епітеліально-м'язові</a:t>
            </a:r>
            <a:r>
              <a:rPr lang="ru-RU" dirty="0"/>
              <a:t> </a:t>
            </a:r>
            <a:r>
              <a:rPr lang="ru-RU" dirty="0" err="1"/>
              <a:t>клітини</a:t>
            </a:r>
            <a:r>
              <a:rPr lang="ru-RU" dirty="0"/>
              <a:t> </a:t>
            </a:r>
            <a:r>
              <a:rPr lang="ru-RU" dirty="0" err="1"/>
              <a:t>зовнішнього</a:t>
            </a:r>
            <a:r>
              <a:rPr lang="ru-RU" dirty="0"/>
              <a:t> шару (</a:t>
            </a:r>
            <a:r>
              <a:rPr lang="ru-RU" dirty="0" err="1"/>
              <a:t>ектодерми</a:t>
            </a:r>
            <a:r>
              <a:rPr lang="ru-RU" dirty="0"/>
              <a:t>) </a:t>
            </a:r>
            <a:r>
              <a:rPr lang="ru-RU" dirty="0" err="1"/>
              <a:t>виконують</a:t>
            </a:r>
            <a:r>
              <a:rPr lang="ru-RU" dirty="0"/>
              <a:t> </a:t>
            </a:r>
            <a:r>
              <a:rPr lang="ru-RU" dirty="0" err="1"/>
              <a:t>покривну</a:t>
            </a:r>
            <a:r>
              <a:rPr lang="ru-RU" dirty="0"/>
              <a:t> </a:t>
            </a:r>
            <a:r>
              <a:rPr lang="ru-RU" dirty="0" err="1"/>
              <a:t>функцію</a:t>
            </a:r>
            <a:r>
              <a:rPr lang="ru-RU" dirty="0"/>
              <a:t>. </a:t>
            </a:r>
          </a:p>
        </p:txBody>
      </p:sp>
      <p:pic>
        <p:nvPicPr>
          <p:cNvPr id="6" name="Picture 13" descr="265px-Hydra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12776"/>
            <a:ext cx="25241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http://fs00.infourok.ru/images/doc/240/191699/8/hello_html_470c29c6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412776"/>
            <a:ext cx="208823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im3-tub-ua.yandex.net/i?id=94adab90c99d323ddb48d0ab1dfc0387&amp;n=33&amp;h=215&amp;w=28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3861048"/>
            <a:ext cx="3025352" cy="237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8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Молочні залози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err="1"/>
              <a:t>Молочні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- це </a:t>
            </a:r>
            <a:r>
              <a:rPr lang="ru-RU" dirty="0" err="1"/>
              <a:t>видозмінені</a:t>
            </a:r>
            <a:r>
              <a:rPr lang="ru-RU" dirty="0"/>
              <a:t> </a:t>
            </a:r>
            <a:r>
              <a:rPr lang="ru-RU" dirty="0" err="1"/>
              <a:t>потові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розвиваються</a:t>
            </a:r>
            <a:r>
              <a:rPr lang="ru-RU" dirty="0"/>
              <a:t> у самок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ссавців</a:t>
            </a:r>
            <a:r>
              <a:rPr lang="ru-RU" dirty="0"/>
              <a:t>. Це </a:t>
            </a:r>
            <a:r>
              <a:rPr lang="ru-RU" dirty="0" err="1"/>
              <a:t>спеціалізовані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, </a:t>
            </a:r>
            <a:r>
              <a:rPr lang="ru-RU" dirty="0" err="1"/>
              <a:t>пов'язані</a:t>
            </a:r>
            <a:r>
              <a:rPr lang="ru-RU" dirty="0"/>
              <a:t> з </a:t>
            </a:r>
            <a:r>
              <a:rPr lang="ru-RU" dirty="0" err="1"/>
              <a:t>вигодовуванням</a:t>
            </a:r>
            <a:r>
              <a:rPr lang="ru-RU" dirty="0"/>
              <a:t> </a:t>
            </a:r>
            <a:r>
              <a:rPr lang="ru-RU" dirty="0" err="1"/>
              <a:t>нащадків</a:t>
            </a:r>
            <a:r>
              <a:rPr lang="ru-RU" dirty="0"/>
              <a:t> молоком.</a:t>
            </a:r>
          </a:p>
        </p:txBody>
      </p:sp>
      <p:pic>
        <p:nvPicPr>
          <p:cNvPr id="5" name="Содержимое 4" descr="https://im3-tub-ua.yandex.net/i?id=8c8eb3c0dc3f79a72b08a4ba95cc4e2e&amp;n=33&amp;h=215&amp;w=293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378994"/>
            <a:ext cx="3816424" cy="300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3-tub-ua.yandex.net/i?id=23be42a66974457da61b8d49006cb489&amp;n=33&amp;h=215&amp;w=28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1628800"/>
            <a:ext cx="198576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s://im1-tub-ua.yandex.net/i?id=5e230782380dfb699c9f87140f570c7c&amp;n=33&amp;h=215&amp;w=34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628800"/>
            <a:ext cx="18002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6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Функція</a:t>
            </a:r>
            <a:r>
              <a:rPr lang="ru-RU" dirty="0"/>
              <a:t> </a:t>
            </a:r>
            <a:r>
              <a:rPr lang="ru-RU" dirty="0" err="1" smtClean="0"/>
              <a:t>газообміну</a:t>
            </a:r>
            <a:r>
              <a:rPr lang="ru-RU" dirty="0" smtClean="0"/>
              <a:t> </a:t>
            </a:r>
            <a:r>
              <a:rPr lang="ru-RU" dirty="0" err="1" smtClean="0"/>
              <a:t>шкіри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Шкіра</a:t>
            </a:r>
            <a:r>
              <a:rPr lang="ru-RU" dirty="0" smtClean="0"/>
              <a:t> </a:t>
            </a:r>
            <a:r>
              <a:rPr lang="ru-RU" dirty="0" err="1" smtClean="0"/>
              <a:t>бере</a:t>
            </a:r>
            <a:r>
              <a:rPr lang="ru-RU" dirty="0" smtClean="0"/>
              <a:t> </a:t>
            </a:r>
            <a:r>
              <a:rPr lang="ru-RU" dirty="0"/>
              <a:t>участь </a:t>
            </a:r>
            <a:r>
              <a:rPr lang="ru-RU" dirty="0" smtClean="0"/>
              <a:t>у </a:t>
            </a:r>
            <a:r>
              <a:rPr lang="ru-RU" dirty="0" err="1"/>
              <a:t>диханні</a:t>
            </a:r>
            <a:r>
              <a:rPr lang="ru-RU" dirty="0"/>
              <a:t> (</a:t>
            </a:r>
            <a:r>
              <a:rPr lang="ru-RU" dirty="0" err="1"/>
              <a:t>поглинає</a:t>
            </a:r>
            <a:r>
              <a:rPr lang="ru-RU" dirty="0"/>
              <a:t> </a:t>
            </a:r>
            <a:r>
              <a:rPr lang="ru-RU" dirty="0" err="1"/>
              <a:t>кисень</a:t>
            </a:r>
            <a:r>
              <a:rPr lang="ru-RU" dirty="0"/>
              <a:t> і </a:t>
            </a:r>
            <a:r>
              <a:rPr lang="ru-RU" dirty="0" err="1"/>
              <a:t>виділяє</a:t>
            </a:r>
            <a:r>
              <a:rPr lang="ru-RU" dirty="0"/>
              <a:t> </a:t>
            </a:r>
            <a:r>
              <a:rPr lang="ru-RU" dirty="0" err="1"/>
              <a:t>вуглекислий</a:t>
            </a:r>
            <a:r>
              <a:rPr lang="ru-RU" dirty="0"/>
              <a:t> газ). </a:t>
            </a:r>
            <a:r>
              <a:rPr lang="ru-RU" dirty="0" err="1"/>
              <a:t>Шкірне</a:t>
            </a:r>
            <a:r>
              <a:rPr lang="ru-RU" dirty="0"/>
              <a:t> </a:t>
            </a:r>
            <a:r>
              <a:rPr lang="ru-RU" dirty="0" err="1"/>
              <a:t>дихання</a:t>
            </a:r>
            <a:r>
              <a:rPr lang="ru-RU" dirty="0"/>
              <a:t> </a:t>
            </a:r>
            <a:r>
              <a:rPr lang="ru-RU" dirty="0" err="1"/>
              <a:t>посилюється</a:t>
            </a:r>
            <a:r>
              <a:rPr lang="ru-RU" dirty="0"/>
              <a:t> при </a:t>
            </a:r>
            <a:r>
              <a:rPr lang="ru-RU" dirty="0" err="1"/>
              <a:t>підвищенні</a:t>
            </a:r>
            <a:r>
              <a:rPr lang="ru-RU" dirty="0"/>
              <a:t> </a:t>
            </a:r>
            <a:r>
              <a:rPr lang="ru-RU" dirty="0" err="1"/>
              <a:t>температури</a:t>
            </a:r>
            <a:r>
              <a:rPr lang="ru-RU" dirty="0"/>
              <a:t> </a:t>
            </a:r>
            <a:r>
              <a:rPr lang="ru-RU" dirty="0" err="1"/>
              <a:t>навколишнього</a:t>
            </a:r>
            <a:r>
              <a:rPr lang="ru-RU" dirty="0"/>
              <a:t> </a:t>
            </a:r>
            <a:r>
              <a:rPr lang="ru-RU" dirty="0" err="1"/>
              <a:t>середовища</a:t>
            </a:r>
            <a:r>
              <a:rPr lang="ru-RU" dirty="0"/>
              <a:t>, </a:t>
            </a:r>
            <a:r>
              <a:rPr lang="ru-RU" dirty="0" err="1"/>
              <a:t>під</a:t>
            </a:r>
            <a:r>
              <a:rPr lang="ru-RU" dirty="0"/>
              <a:t> час </a:t>
            </a:r>
            <a:r>
              <a:rPr lang="ru-RU" dirty="0" err="1"/>
              <a:t>фізичних</a:t>
            </a:r>
            <a:r>
              <a:rPr lang="ru-RU" dirty="0"/>
              <a:t> </a:t>
            </a:r>
            <a:r>
              <a:rPr lang="ru-RU" dirty="0" err="1"/>
              <a:t>навантажень</a:t>
            </a:r>
            <a:r>
              <a:rPr lang="ru-RU" dirty="0"/>
              <a:t>, при </a:t>
            </a:r>
            <a:r>
              <a:rPr lang="ru-RU" dirty="0" err="1"/>
              <a:t>травленні</a:t>
            </a:r>
            <a:r>
              <a:rPr lang="ru-RU" dirty="0"/>
              <a:t>, </a:t>
            </a:r>
            <a:r>
              <a:rPr lang="ru-RU" dirty="0" err="1"/>
              <a:t>збільшенні</a:t>
            </a:r>
            <a:r>
              <a:rPr lang="ru-RU" dirty="0"/>
              <a:t> атмосферного </a:t>
            </a:r>
            <a:r>
              <a:rPr lang="ru-RU" dirty="0" err="1"/>
              <a:t>тиску</a:t>
            </a:r>
            <a:r>
              <a:rPr lang="ru-RU" dirty="0"/>
              <a:t> та при </a:t>
            </a:r>
            <a:r>
              <a:rPr lang="ru-RU" dirty="0" err="1"/>
              <a:t>запальних</a:t>
            </a:r>
            <a:r>
              <a:rPr lang="ru-RU" dirty="0"/>
              <a:t> </a:t>
            </a:r>
            <a:r>
              <a:rPr lang="ru-RU" dirty="0" err="1"/>
              <a:t>процесах</a:t>
            </a:r>
            <a:r>
              <a:rPr lang="ru-RU" dirty="0"/>
              <a:t> в </a:t>
            </a:r>
            <a:r>
              <a:rPr lang="ru-RU" dirty="0" err="1"/>
              <a:t>шкірі</a:t>
            </a:r>
            <a:r>
              <a:rPr lang="ru-RU" dirty="0"/>
              <a:t>. </a:t>
            </a:r>
            <a:r>
              <a:rPr lang="ru-RU" dirty="0" err="1"/>
              <a:t>Шкірне</a:t>
            </a:r>
            <a:r>
              <a:rPr lang="ru-RU" dirty="0"/>
              <a:t> </a:t>
            </a:r>
            <a:r>
              <a:rPr lang="ru-RU" dirty="0" err="1"/>
              <a:t>дихання</a:t>
            </a:r>
            <a:r>
              <a:rPr lang="ru-RU" dirty="0"/>
              <a:t> </a:t>
            </a:r>
            <a:r>
              <a:rPr lang="ru-RU" dirty="0" err="1"/>
              <a:t>тісно</a:t>
            </a:r>
            <a:r>
              <a:rPr lang="ru-RU" dirty="0"/>
              <a:t> </a:t>
            </a:r>
            <a:r>
              <a:rPr lang="ru-RU" dirty="0" err="1"/>
              <a:t>пов'язане</a:t>
            </a:r>
            <a:r>
              <a:rPr lang="ru-RU" dirty="0"/>
              <a:t> з </a:t>
            </a:r>
            <a:r>
              <a:rPr lang="ru-RU" dirty="0" err="1"/>
              <a:t>роботою</a:t>
            </a:r>
            <a:r>
              <a:rPr lang="ru-RU" dirty="0"/>
              <a:t> </a:t>
            </a:r>
            <a:r>
              <a:rPr lang="ru-RU" dirty="0" err="1"/>
              <a:t>потових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, </a:t>
            </a:r>
            <a:r>
              <a:rPr lang="ru-RU" dirty="0" err="1"/>
              <a:t>багатих</a:t>
            </a:r>
            <a:r>
              <a:rPr lang="ru-RU" dirty="0"/>
              <a:t> </a:t>
            </a:r>
            <a:r>
              <a:rPr lang="ru-RU" dirty="0" err="1"/>
              <a:t>кровоносними</a:t>
            </a:r>
            <a:r>
              <a:rPr lang="ru-RU" dirty="0"/>
              <a:t> </a:t>
            </a:r>
            <a:r>
              <a:rPr lang="ru-RU" dirty="0" err="1"/>
              <a:t>судинами</a:t>
            </a:r>
            <a:r>
              <a:rPr lang="ru-RU" dirty="0"/>
              <a:t> і </a:t>
            </a:r>
            <a:r>
              <a:rPr lang="ru-RU" dirty="0" err="1"/>
              <a:t>нервовими</a:t>
            </a:r>
            <a:r>
              <a:rPr lang="ru-RU" dirty="0"/>
              <a:t> </a:t>
            </a:r>
            <a:r>
              <a:rPr lang="ru-RU" dirty="0" err="1"/>
              <a:t>закінченнями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Содержимое 4" descr="https://im3-tub-ua.yandex.net/i?id=ef7aecb2e047a296eff2676f4fc5658f&amp;n=33&amp;h=215&amp;w=323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0765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2-tub-ua.yandex.net/i?id=60476c1ce2472ff1cddc3960896c2cf9&amp;n=33&amp;h=215&amp;w=27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717032"/>
            <a:ext cx="309634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03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Рецепторна</a:t>
            </a:r>
            <a:r>
              <a:rPr lang="ru-RU" dirty="0"/>
              <a:t> </a:t>
            </a:r>
            <a:r>
              <a:rPr lang="ru-RU" dirty="0" err="1" smtClean="0"/>
              <a:t>функція</a:t>
            </a:r>
            <a:r>
              <a:rPr lang="ru-RU" dirty="0" smtClean="0"/>
              <a:t> </a:t>
            </a:r>
            <a:r>
              <a:rPr lang="ru-RU" dirty="0" err="1" smtClean="0"/>
              <a:t>шкіри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 </a:t>
            </a:r>
            <a:r>
              <a:rPr lang="ru-RU" dirty="0" err="1"/>
              <a:t>Шкіра</a:t>
            </a:r>
            <a:r>
              <a:rPr lang="ru-RU" dirty="0"/>
              <a:t> </a:t>
            </a:r>
            <a:r>
              <a:rPr lang="ru-RU" dirty="0" err="1"/>
              <a:t>містить</a:t>
            </a:r>
            <a:r>
              <a:rPr lang="ru-RU" dirty="0"/>
              <a:t> </a:t>
            </a:r>
            <a:r>
              <a:rPr lang="ru-RU" dirty="0" err="1"/>
              <a:t>велику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рецепторів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сприймають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подразнення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зовнішнього</a:t>
            </a:r>
            <a:r>
              <a:rPr lang="ru-RU" dirty="0"/>
              <a:t> </a:t>
            </a:r>
            <a:r>
              <a:rPr lang="ru-RU" dirty="0" err="1"/>
              <a:t>середовища</a:t>
            </a:r>
            <a:r>
              <a:rPr lang="ru-RU" dirty="0"/>
              <a:t>. Тут же </a:t>
            </a:r>
            <a:r>
              <a:rPr lang="ru-RU" dirty="0" err="1"/>
              <a:t>розміщені</a:t>
            </a:r>
            <a:r>
              <a:rPr lang="ru-RU" dirty="0"/>
              <a:t> </a:t>
            </a:r>
            <a:r>
              <a:rPr lang="ru-RU" dirty="0" err="1"/>
              <a:t>дотикові</a:t>
            </a:r>
            <a:r>
              <a:rPr lang="ru-RU" dirty="0"/>
              <a:t>, </a:t>
            </a:r>
            <a:r>
              <a:rPr lang="ru-RU" dirty="0" err="1"/>
              <a:t>температурні</a:t>
            </a:r>
            <a:r>
              <a:rPr lang="ru-RU" dirty="0"/>
              <a:t> та </a:t>
            </a:r>
            <a:r>
              <a:rPr lang="ru-RU" dirty="0" err="1"/>
              <a:t>больові</a:t>
            </a:r>
            <a:r>
              <a:rPr lang="ru-RU" dirty="0"/>
              <a:t> </a:t>
            </a:r>
            <a:r>
              <a:rPr lang="ru-RU" dirty="0" err="1"/>
              <a:t>рецептори</a:t>
            </a:r>
            <a:r>
              <a:rPr lang="ru-RU" dirty="0"/>
              <a:t>, а в </a:t>
            </a:r>
            <a:r>
              <a:rPr lang="ru-RU" dirty="0" err="1"/>
              <a:t>риб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й </a:t>
            </a:r>
            <a:r>
              <a:rPr lang="ru-RU" dirty="0" err="1"/>
              <a:t>смакові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Содержимое 4" descr="http://www.s.0432.ua/section/newsIconCis2/subdir/full/upload/images/news/icon/2015-01-28riba_001_142244715657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4712" y="3155156"/>
            <a:ext cx="3743325" cy="315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2-tub-ua.yandex.net/i?id=b28d434cedcea10aa4933f841adb50ff&amp;n=33&amp;h=215&amp;w=38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412776"/>
            <a:ext cx="237626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1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 У членистоногих </a:t>
            </a:r>
            <a:r>
              <a:rPr lang="ru-RU" dirty="0" err="1"/>
              <a:t>поверхневий</a:t>
            </a:r>
            <a:r>
              <a:rPr lang="ru-RU" dirty="0"/>
              <a:t> шар </a:t>
            </a:r>
            <a:r>
              <a:rPr lang="ru-RU" dirty="0" err="1"/>
              <a:t>епітелію</a:t>
            </a:r>
            <a:r>
              <a:rPr lang="ru-RU" dirty="0"/>
              <a:t> </a:t>
            </a:r>
            <a:r>
              <a:rPr lang="ru-RU" dirty="0" err="1"/>
              <a:t>перетворюється</a:t>
            </a:r>
            <a:r>
              <a:rPr lang="ru-RU" dirty="0"/>
              <a:t> в </a:t>
            </a:r>
            <a:r>
              <a:rPr lang="ru-RU" dirty="0" err="1"/>
              <a:t>хітинізовані</a:t>
            </a:r>
            <a:r>
              <a:rPr lang="ru-RU" dirty="0"/>
              <a:t> кутикулу, яка </a:t>
            </a:r>
            <a:r>
              <a:rPr lang="ru-RU" dirty="0" err="1"/>
              <a:t>розвивається</a:t>
            </a:r>
            <a:r>
              <a:rPr lang="ru-RU" dirty="0"/>
              <a:t> в </a:t>
            </a:r>
            <a:r>
              <a:rPr lang="ru-RU" dirty="0" err="1"/>
              <a:t>панцир</a:t>
            </a:r>
            <a:r>
              <a:rPr lang="ru-RU" dirty="0"/>
              <a:t> у </a:t>
            </a:r>
            <a:r>
              <a:rPr lang="ru-RU" dirty="0" err="1"/>
              <a:t>ракоподібних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 err="1"/>
              <a:t>молюсків</a:t>
            </a:r>
            <a:r>
              <a:rPr lang="ru-RU" dirty="0"/>
              <a:t> </a:t>
            </a:r>
            <a:r>
              <a:rPr lang="ru-RU" dirty="0" err="1"/>
              <a:t>поверхневий</a:t>
            </a:r>
            <a:r>
              <a:rPr lang="ru-RU" dirty="0"/>
              <a:t> шар </a:t>
            </a:r>
            <a:r>
              <a:rPr lang="ru-RU" dirty="0" err="1"/>
              <a:t>епітелію</a:t>
            </a:r>
            <a:r>
              <a:rPr lang="ru-RU" dirty="0"/>
              <a:t> </a:t>
            </a:r>
            <a:r>
              <a:rPr lang="ru-RU" dirty="0" err="1"/>
              <a:t>розвивається</a:t>
            </a:r>
            <a:r>
              <a:rPr lang="ru-RU" dirty="0"/>
              <a:t> в </a:t>
            </a:r>
            <a:r>
              <a:rPr lang="ru-RU" dirty="0" smtClean="0"/>
              <a:t>черепашку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містить</a:t>
            </a:r>
            <a:r>
              <a:rPr lang="ru-RU" dirty="0"/>
              <a:t> </a:t>
            </a:r>
            <a:r>
              <a:rPr lang="ru-RU" dirty="0" err="1"/>
              <a:t>вапно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/>
              <a:t>окремих</a:t>
            </a:r>
            <a:r>
              <a:rPr lang="ru-RU" dirty="0"/>
              <a:t> </a:t>
            </a:r>
            <a:r>
              <a:rPr lang="ru-RU" dirty="0" err="1"/>
              <a:t>груп</a:t>
            </a:r>
            <a:r>
              <a:rPr lang="ru-RU" dirty="0"/>
              <a:t> (</a:t>
            </a:r>
            <a:r>
              <a:rPr lang="ru-RU" dirty="0" err="1"/>
              <a:t>кільчасті</a:t>
            </a:r>
            <a:r>
              <a:rPr lang="ru-RU" dirty="0"/>
              <a:t> черви, </a:t>
            </a:r>
            <a:r>
              <a:rPr lang="ru-RU" dirty="0" err="1"/>
              <a:t>членистоногі</a:t>
            </a:r>
            <a:r>
              <a:rPr lang="ru-RU" dirty="0"/>
              <a:t> та </a:t>
            </a:r>
            <a:r>
              <a:rPr lang="ru-RU" dirty="0" err="1"/>
              <a:t>молюски</a:t>
            </a:r>
            <a:r>
              <a:rPr lang="ru-RU" dirty="0"/>
              <a:t>) в </a:t>
            </a:r>
            <a:r>
              <a:rPr lang="ru-RU" dirty="0" err="1"/>
              <a:t>епідермісі</a:t>
            </a:r>
            <a:r>
              <a:rPr lang="ru-RU" dirty="0"/>
              <a:t> </a:t>
            </a:r>
            <a:r>
              <a:rPr lang="ru-RU" dirty="0" err="1"/>
              <a:t>локалізовані</a:t>
            </a:r>
            <a:r>
              <a:rPr lang="ru-RU" dirty="0"/>
              <a:t> </a:t>
            </a:r>
            <a:r>
              <a:rPr lang="ru-RU" dirty="0" smtClean="0"/>
              <a:t>одно- 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ru-RU" dirty="0" err="1"/>
              <a:t>багатоклітинні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(</a:t>
            </a:r>
            <a:r>
              <a:rPr lang="ru-RU" dirty="0" err="1"/>
              <a:t>слинні</a:t>
            </a:r>
            <a:r>
              <a:rPr lang="ru-RU" dirty="0"/>
              <a:t>, </a:t>
            </a:r>
            <a:r>
              <a:rPr lang="ru-RU" dirty="0" err="1"/>
              <a:t>павутинні</a:t>
            </a:r>
            <a:r>
              <a:rPr lang="ru-RU" dirty="0"/>
              <a:t>, </a:t>
            </a:r>
            <a:r>
              <a:rPr lang="ru-RU" dirty="0" err="1"/>
              <a:t>отруйні</a:t>
            </a:r>
            <a:r>
              <a:rPr lang="ru-RU" dirty="0"/>
              <a:t> та </a:t>
            </a:r>
            <a:r>
              <a:rPr lang="ru-RU" dirty="0" err="1"/>
              <a:t>інші</a:t>
            </a:r>
            <a:r>
              <a:rPr lang="ru-RU" dirty="0"/>
              <a:t>). </a:t>
            </a:r>
          </a:p>
          <a:p>
            <a:endParaRPr lang="ru-RU" dirty="0"/>
          </a:p>
        </p:txBody>
      </p:sp>
      <p:pic>
        <p:nvPicPr>
          <p:cNvPr id="5" name="Picture 5" descr="Arctica-islandica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4149080"/>
            <a:ext cx="3174627" cy="21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im3-tub-ua.yandex.net/i?id=d58385ff3c30948f9507c63a031d1d79&amp;n=33&amp;h=215&amp;w=2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208823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Содержимое 5" descr="https://im2-tub-ua.yandex.net/i?id=f814c2b582e782b9e164c63851d1c7bd&amp;n=33&amp;h=215&amp;w=276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556792"/>
            <a:ext cx="316835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21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err="1"/>
              <a:t>Різноманітність</a:t>
            </a:r>
            <a:r>
              <a:rPr lang="ru-RU" dirty="0"/>
              <a:t> </a:t>
            </a:r>
            <a:r>
              <a:rPr lang="ru-RU" dirty="0" err="1"/>
              <a:t>середовища</a:t>
            </a:r>
            <a:r>
              <a:rPr lang="ru-RU" dirty="0"/>
              <a:t>, в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живуть</a:t>
            </a:r>
            <a:r>
              <a:rPr lang="ru-RU" dirty="0"/>
              <a:t> </a:t>
            </a:r>
            <a:r>
              <a:rPr lang="ru-RU" dirty="0" err="1"/>
              <a:t>тварини</a:t>
            </a:r>
            <a:r>
              <a:rPr lang="ru-RU" dirty="0"/>
              <a:t>, </a:t>
            </a:r>
            <a:r>
              <a:rPr lang="ru-RU" dirty="0" err="1"/>
              <a:t>позначається</a:t>
            </a:r>
            <a:r>
              <a:rPr lang="ru-RU" dirty="0"/>
              <a:t> на </a:t>
            </a:r>
            <a:r>
              <a:rPr lang="ru-RU" dirty="0" err="1"/>
              <a:t>формуванні</a:t>
            </a:r>
            <a:r>
              <a:rPr lang="ru-RU" dirty="0"/>
              <a:t> та </a:t>
            </a:r>
            <a:r>
              <a:rPr lang="ru-RU" dirty="0" err="1"/>
              <a:t>будові</a:t>
            </a:r>
            <a:r>
              <a:rPr lang="ru-RU" dirty="0"/>
              <a:t>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 і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/>
              <a:t>похідних</a:t>
            </a:r>
            <a:r>
              <a:rPr lang="ru-RU" dirty="0"/>
              <a:t>. Систему </a:t>
            </a:r>
            <a:r>
              <a:rPr lang="ru-RU" dirty="0" err="1"/>
              <a:t>органів</a:t>
            </a:r>
            <a:r>
              <a:rPr lang="ru-RU" dirty="0"/>
              <a:t>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 </a:t>
            </a:r>
            <a:r>
              <a:rPr lang="ru-RU" dirty="0" err="1"/>
              <a:t>хребетних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/>
              <a:t>складають</a:t>
            </a:r>
            <a:r>
              <a:rPr lang="ru-RU" dirty="0"/>
              <a:t> </a:t>
            </a:r>
            <a:r>
              <a:rPr lang="ru-RU" dirty="0" err="1"/>
              <a:t>епідерміс</a:t>
            </a:r>
            <a:r>
              <a:rPr lang="ru-RU" dirty="0"/>
              <a:t>, </a:t>
            </a:r>
            <a:r>
              <a:rPr lang="ru-RU" dirty="0" err="1"/>
              <a:t>власне</a:t>
            </a:r>
            <a:r>
              <a:rPr lang="ru-RU" dirty="0"/>
              <a:t> </a:t>
            </a:r>
            <a:r>
              <a:rPr lang="ru-RU" dirty="0" err="1"/>
              <a:t>шкіра</a:t>
            </a:r>
            <a:r>
              <a:rPr lang="ru-RU" dirty="0"/>
              <a:t>, </a:t>
            </a:r>
            <a:r>
              <a:rPr lang="ru-RU" dirty="0" err="1"/>
              <a:t>підшкірна</a:t>
            </a:r>
            <a:r>
              <a:rPr lang="ru-RU" dirty="0"/>
              <a:t> </a:t>
            </a:r>
            <a:r>
              <a:rPr lang="ru-RU" dirty="0" err="1"/>
              <a:t>жирова</a:t>
            </a:r>
            <a:r>
              <a:rPr lang="ru-RU" dirty="0"/>
              <a:t> </a:t>
            </a:r>
            <a:r>
              <a:rPr lang="ru-RU" dirty="0" err="1"/>
              <a:t>клітковина</a:t>
            </a:r>
            <a:r>
              <a:rPr lang="ru-RU" dirty="0"/>
              <a:t> і </a:t>
            </a:r>
            <a:r>
              <a:rPr lang="ru-RU" dirty="0" err="1"/>
              <a:t>похідні</a:t>
            </a:r>
            <a:r>
              <a:rPr lang="ru-RU" dirty="0"/>
              <a:t>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 (</a:t>
            </a:r>
            <a:r>
              <a:rPr lang="ru-RU" dirty="0" err="1"/>
              <a:t>волосся</a:t>
            </a:r>
            <a:r>
              <a:rPr lang="ru-RU" dirty="0"/>
              <a:t>, </a:t>
            </a:r>
            <a:r>
              <a:rPr lang="ru-RU" dirty="0" err="1"/>
              <a:t>пір'я</a:t>
            </a:r>
            <a:r>
              <a:rPr lang="ru-RU" dirty="0"/>
              <a:t>, </a:t>
            </a:r>
            <a:r>
              <a:rPr lang="ru-RU" dirty="0" err="1"/>
              <a:t>роги</a:t>
            </a:r>
            <a:r>
              <a:rPr lang="ru-RU" dirty="0"/>
              <a:t>, </a:t>
            </a:r>
            <a:r>
              <a:rPr lang="ru-RU" dirty="0" err="1"/>
              <a:t>кігті</a:t>
            </a:r>
            <a:r>
              <a:rPr lang="ru-RU" dirty="0"/>
              <a:t>, </a:t>
            </a:r>
            <a:r>
              <a:rPr lang="ru-RU" dirty="0" err="1"/>
              <a:t>копита</a:t>
            </a:r>
            <a:r>
              <a:rPr lang="ru-RU" dirty="0"/>
              <a:t>, </a:t>
            </a:r>
            <a:r>
              <a:rPr lang="ru-RU" dirty="0" err="1"/>
              <a:t>нігті</a:t>
            </a:r>
            <a:r>
              <a:rPr lang="ru-RU" dirty="0"/>
              <a:t>, </a:t>
            </a:r>
            <a:r>
              <a:rPr lang="ru-RU" dirty="0" err="1"/>
              <a:t>шкірні</a:t>
            </a:r>
            <a:r>
              <a:rPr lang="ru-RU" dirty="0"/>
              <a:t> </a:t>
            </a:r>
            <a:r>
              <a:rPr lang="ru-RU" dirty="0" err="1"/>
              <a:t>перетинки</a:t>
            </a:r>
            <a:r>
              <a:rPr lang="ru-RU" dirty="0"/>
              <a:t> на </a:t>
            </a:r>
            <a:r>
              <a:rPr lang="ru-RU" dirty="0" err="1"/>
              <a:t>кінцівках</a:t>
            </a:r>
            <a:r>
              <a:rPr lang="ru-RU" dirty="0"/>
              <a:t> та </a:t>
            </a:r>
            <a:r>
              <a:rPr lang="ru-RU" dirty="0" err="1"/>
              <a:t>дзьоб</a:t>
            </a:r>
            <a:r>
              <a:rPr lang="ru-RU" dirty="0"/>
              <a:t>). З </a:t>
            </a:r>
            <a:r>
              <a:rPr lang="ru-RU" dirty="0" err="1"/>
              <a:t>шкірного</a:t>
            </a:r>
            <a:r>
              <a:rPr lang="ru-RU" dirty="0"/>
              <a:t> </a:t>
            </a:r>
            <a:r>
              <a:rPr lang="ru-RU" dirty="0" err="1"/>
              <a:t>покриву</a:t>
            </a:r>
            <a:r>
              <a:rPr lang="ru-RU" dirty="0"/>
              <a:t> </a:t>
            </a:r>
            <a:r>
              <a:rPr lang="ru-RU" dirty="0" err="1"/>
              <a:t>розвиваються</a:t>
            </a:r>
            <a:r>
              <a:rPr lang="ru-RU" dirty="0"/>
              <a:t> </a:t>
            </a:r>
            <a:r>
              <a:rPr lang="ru-RU" dirty="0" err="1"/>
              <a:t>залози</a:t>
            </a:r>
            <a:r>
              <a:rPr lang="ru-RU" dirty="0"/>
              <a:t> і </a:t>
            </a:r>
            <a:r>
              <a:rPr lang="ru-RU" dirty="0" err="1"/>
              <a:t>зуби</a:t>
            </a:r>
            <a:r>
              <a:rPr lang="ru-RU" dirty="0"/>
              <a:t>.</a:t>
            </a:r>
          </a:p>
        </p:txBody>
      </p:sp>
      <p:pic>
        <p:nvPicPr>
          <p:cNvPr id="5" name="Содержимое 4" descr="https://im1-tub-ua.yandex.net/i?id=73a4cb9479605b8841b97a757c953c9b&amp;n=33&amp;h=215&amp;w=382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7100" y="2348880"/>
            <a:ext cx="422738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56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https://encrypted-tbn0.gstatic.com/images?q=tbn:ANd9GcTujrMn6ZPy2j8W_UbW_tAGiRIFXshcVoMHnA-p3fySsRVBgZEnvw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8712968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7664" y="3212976"/>
            <a:ext cx="7059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dirty="0" smtClean="0"/>
              <a:t>Дякую за увагу!</a:t>
            </a:r>
            <a:endParaRPr lang="ru-RU" sz="6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dirty="0" smtClean="0"/>
              <a:t>Скелет губок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uk-UA" dirty="0" smtClean="0"/>
              <a:t>Тіло губок складається з двох шарів: зовнішнього -</a:t>
            </a:r>
            <a:r>
              <a:rPr lang="uk-UA" b="1" i="1" dirty="0" smtClean="0"/>
              <a:t> ектодерми</a:t>
            </a:r>
            <a:r>
              <a:rPr lang="uk-UA" dirty="0" smtClean="0"/>
              <a:t> та внутрішнього - </a:t>
            </a:r>
            <a:r>
              <a:rPr lang="uk-UA" b="1" i="1" dirty="0" smtClean="0"/>
              <a:t>ентодерми</a:t>
            </a:r>
            <a:r>
              <a:rPr lang="uk-UA" b="1" dirty="0" smtClean="0"/>
              <a:t>.</a:t>
            </a:r>
            <a:r>
              <a:rPr lang="uk-UA" dirty="0" smtClean="0"/>
              <a:t> Між ними виділяється </a:t>
            </a:r>
            <a:r>
              <a:rPr lang="uk-UA" b="1" i="1" dirty="0" smtClean="0"/>
              <a:t>мезоглея</a:t>
            </a:r>
            <a:r>
              <a:rPr lang="uk-UA" dirty="0" smtClean="0"/>
              <a:t> (шар безструктурної речовини.</a:t>
            </a:r>
          </a:p>
          <a:p>
            <a:r>
              <a:rPr lang="uk-UA" dirty="0" smtClean="0"/>
              <a:t>Майже всі губки мають складний мінеральний або органічний </a:t>
            </a:r>
            <a:r>
              <a:rPr lang="uk-UA" b="1" i="1" dirty="0" smtClean="0"/>
              <a:t>роговий скелет</a:t>
            </a:r>
            <a:r>
              <a:rPr lang="uk-UA" b="1" dirty="0" smtClean="0"/>
              <a:t>.</a:t>
            </a:r>
            <a:r>
              <a:rPr lang="uk-UA" dirty="0" smtClean="0"/>
              <a:t> Скелет завжди розташований у мезоглеї. Мінеральний скелет складається з мікроскопічних голок - </a:t>
            </a:r>
            <a:r>
              <a:rPr lang="uk-UA" i="1" dirty="0" smtClean="0"/>
              <a:t>спікул</a:t>
            </a:r>
            <a:r>
              <a:rPr lang="uk-UA" dirty="0" smtClean="0"/>
              <a:t>. Роговий скелет складається з дуже розгалуженої мережі рогових волокон.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" name="Picture 28" descr="F:\Оношко\Губки  мал  з назвами\Hymedesmia paupertas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2132856"/>
            <a:ext cx="3024336" cy="216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D:\Оношко\Губки  мал  з назвами\Spongia officinalis and a few relatives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4365104"/>
            <a:ext cx="3096344" cy="234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8" descr="http://naturewall.ru/_ph/83/1540652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88640"/>
            <a:ext cx="2952328" cy="1821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Плоскі</a:t>
            </a:r>
            <a:r>
              <a:rPr lang="ru-RU" dirty="0"/>
              <a:t> черви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uk-UA" dirty="0" smtClean="0"/>
              <a:t>Зовні тіло плоских </a:t>
            </a:r>
            <a:r>
              <a:rPr lang="uk-UA" dirty="0" err="1" smtClean="0"/>
              <a:t>червів</a:t>
            </a:r>
            <a:r>
              <a:rPr lang="uk-UA" dirty="0" smtClean="0"/>
              <a:t> укрито епітелієм. Епітелій вільноживучих форм, має війки, з допомогою яких тварина пересувається. У паразитичних форм війки редукуються, а епітелій утворює щільний зовнішній покрив, здатний протистояти травним ферментам та імунним атакам організму хазяїна.</a:t>
            </a:r>
            <a:endParaRPr lang="ru-RU" dirty="0" smtClean="0"/>
          </a:p>
          <a:p>
            <a:r>
              <a:rPr lang="ru-RU" dirty="0"/>
              <a:t>	</a:t>
            </a:r>
          </a:p>
        </p:txBody>
      </p:sp>
      <p:pic>
        <p:nvPicPr>
          <p:cNvPr id="5" name="Объект 4" descr="http://v.900igr.net:10/datai/biologija/Kruglye-chervi/0001-001-Tip-Ploskie-chervi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2697" y="1484784"/>
            <a:ext cx="3429783" cy="464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Содержимое 4" descr="http://900igr.net/datas/biologija/Oporno-dvigatelnaja-sistema-zhivotnykh/0003-003-Evoljutsija-oporno-dvigatelnoj-sistemy.jpg"/>
          <p:cNvPicPr>
            <a:picLocks/>
          </p:cNvPicPr>
          <p:nvPr/>
        </p:nvPicPr>
        <p:blipFill>
          <a:blip r:embed="rId3" cstate="print"/>
          <a:srcRect l="33333" t="9375" r="26667" b="60938"/>
          <a:stretch>
            <a:fillRect/>
          </a:stretch>
        </p:blipFill>
        <p:spPr bwMode="auto">
          <a:xfrm>
            <a:off x="251520" y="188640"/>
            <a:ext cx="2232248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45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Круглі черви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600" dirty="0" err="1"/>
              <a:t>Епітеліально-м'язовий</a:t>
            </a:r>
            <a:r>
              <a:rPr lang="en-US" sz="2600" dirty="0"/>
              <a:t> </a:t>
            </a:r>
            <a:r>
              <a:rPr lang="en-US" sz="2600" dirty="0" err="1"/>
              <a:t>мішок</a:t>
            </a:r>
            <a:r>
              <a:rPr lang="uk-UA" sz="2600" dirty="0"/>
              <a:t> </a:t>
            </a:r>
            <a:r>
              <a:rPr lang="en-US" sz="2600" dirty="0" err="1"/>
              <a:t>утворений</a:t>
            </a:r>
            <a:r>
              <a:rPr lang="en-US" sz="2600" dirty="0"/>
              <a:t> </a:t>
            </a:r>
            <a:r>
              <a:rPr lang="en-US" sz="2600" dirty="0" err="1"/>
              <a:t>кутикулою</a:t>
            </a:r>
            <a:r>
              <a:rPr lang="en-US" sz="2600" dirty="0"/>
              <a:t>, </a:t>
            </a:r>
            <a:r>
              <a:rPr lang="en-US" sz="2600" dirty="0" err="1"/>
              <a:t>гіподермою</a:t>
            </a:r>
            <a:r>
              <a:rPr lang="en-US" sz="2600" dirty="0"/>
              <a:t> і </a:t>
            </a:r>
            <a:r>
              <a:rPr lang="en-US" sz="2600" dirty="0" err="1"/>
              <a:t>мускулатурою</a:t>
            </a:r>
            <a:r>
              <a:rPr lang="ru-RU" sz="2600" dirty="0" smtClean="0"/>
              <a:t>.</a:t>
            </a:r>
            <a:r>
              <a:rPr lang="uk-UA" sz="2600" dirty="0" smtClean="0"/>
              <a:t> Кутикула обмежує ріст, тому відбувається </a:t>
            </a:r>
            <a:r>
              <a:rPr lang="uk-UA" sz="2600" i="1" dirty="0" smtClean="0"/>
              <a:t>линяння</a:t>
            </a:r>
            <a:r>
              <a:rPr lang="uk-UA" sz="2600" dirty="0" smtClean="0"/>
              <a:t>. </a:t>
            </a:r>
            <a:endParaRPr lang="ru-RU" sz="2600" dirty="0"/>
          </a:p>
          <a:p>
            <a:pPr>
              <a:lnSpc>
                <a:spcPct val="90000"/>
              </a:lnSpc>
              <a:defRPr/>
            </a:pPr>
            <a:r>
              <a:rPr lang="en-US" sz="2600" dirty="0" err="1"/>
              <a:t>Всередині</a:t>
            </a:r>
            <a:r>
              <a:rPr lang="en-US" sz="2600" dirty="0"/>
              <a:t> </a:t>
            </a:r>
            <a:r>
              <a:rPr lang="en-US" sz="2600" dirty="0" err="1"/>
              <a:t>шкірно-м'язового</a:t>
            </a:r>
            <a:r>
              <a:rPr lang="en-US" sz="2600" dirty="0"/>
              <a:t> </a:t>
            </a:r>
            <a:r>
              <a:rPr lang="en-US" sz="2600" dirty="0" err="1"/>
              <a:t>мішка</a:t>
            </a:r>
            <a:r>
              <a:rPr lang="en-US" sz="2600" dirty="0"/>
              <a:t> </a:t>
            </a:r>
            <a:r>
              <a:rPr lang="en-US" sz="2600" dirty="0" err="1"/>
              <a:t>розташована</a:t>
            </a:r>
            <a:r>
              <a:rPr lang="en-US" sz="2600" dirty="0"/>
              <a:t> </a:t>
            </a:r>
            <a:r>
              <a:rPr lang="en-US" sz="2600" dirty="0" err="1"/>
              <a:t>первинна</a:t>
            </a:r>
            <a:r>
              <a:rPr lang="en-US" sz="2600" dirty="0"/>
              <a:t> </a:t>
            </a:r>
            <a:r>
              <a:rPr lang="en-US" sz="2600" dirty="0" err="1"/>
              <a:t>порожнина</a:t>
            </a:r>
            <a:r>
              <a:rPr lang="en-US" sz="2600" dirty="0"/>
              <a:t> </a:t>
            </a:r>
            <a:r>
              <a:rPr lang="en-US" sz="2600" dirty="0" err="1"/>
              <a:t>тіла</a:t>
            </a:r>
            <a:r>
              <a:rPr lang="en-US" sz="2600" dirty="0"/>
              <a:t>, </a:t>
            </a:r>
            <a:r>
              <a:rPr lang="en-US" sz="2600" dirty="0" smtClean="0"/>
              <a:t> </a:t>
            </a:r>
            <a:r>
              <a:rPr lang="en-US" sz="2600" dirty="0" err="1"/>
              <a:t>заповнена</a:t>
            </a:r>
            <a:r>
              <a:rPr lang="en-US" sz="2600" dirty="0"/>
              <a:t> </a:t>
            </a:r>
            <a:r>
              <a:rPr lang="en-US" sz="2600" dirty="0" err="1"/>
              <a:t>рідиною</a:t>
            </a:r>
            <a:r>
              <a:rPr lang="en-US" sz="2600" dirty="0"/>
              <a:t>. </a:t>
            </a:r>
            <a:r>
              <a:rPr lang="en-US" sz="2600" dirty="0" err="1"/>
              <a:t>Особливість</a:t>
            </a:r>
            <a:r>
              <a:rPr lang="en-US" sz="2600" dirty="0"/>
              <a:t> </a:t>
            </a:r>
            <a:r>
              <a:rPr lang="en-US" sz="2600" dirty="0" err="1"/>
              <a:t>цієї</a:t>
            </a:r>
            <a:r>
              <a:rPr lang="en-US" sz="2600" dirty="0"/>
              <a:t> </a:t>
            </a:r>
            <a:r>
              <a:rPr lang="en-US" sz="2600" dirty="0" err="1"/>
              <a:t>порожнини</a:t>
            </a:r>
            <a:r>
              <a:rPr lang="en-US" sz="2600" dirty="0"/>
              <a:t> </a:t>
            </a:r>
            <a:r>
              <a:rPr lang="en-US" sz="2600" dirty="0" err="1"/>
              <a:t>полягає</a:t>
            </a:r>
            <a:r>
              <a:rPr lang="en-US" sz="2600" dirty="0"/>
              <a:t> в </a:t>
            </a:r>
            <a:r>
              <a:rPr lang="en-US" sz="2600" dirty="0" err="1"/>
              <a:t>тому</a:t>
            </a:r>
            <a:r>
              <a:rPr lang="en-US" sz="2600" dirty="0"/>
              <a:t>, </a:t>
            </a:r>
            <a:r>
              <a:rPr lang="en-US" sz="2600" dirty="0" err="1"/>
              <a:t>що</a:t>
            </a:r>
            <a:r>
              <a:rPr lang="en-US" sz="2600" dirty="0"/>
              <a:t> </a:t>
            </a:r>
            <a:r>
              <a:rPr lang="en-US" sz="2600" dirty="0" err="1"/>
              <a:t>вона</a:t>
            </a:r>
            <a:r>
              <a:rPr lang="en-US" sz="2600" dirty="0"/>
              <a:t> </a:t>
            </a:r>
            <a:r>
              <a:rPr lang="en-US" sz="2600" dirty="0" err="1"/>
              <a:t>не</a:t>
            </a:r>
            <a:r>
              <a:rPr lang="en-US" sz="2600" dirty="0"/>
              <a:t> </a:t>
            </a:r>
            <a:r>
              <a:rPr lang="en-US" sz="2600" dirty="0" err="1" smtClean="0"/>
              <a:t>вистелена</a:t>
            </a:r>
            <a:r>
              <a:rPr lang="en-US" sz="2600" dirty="0" smtClean="0"/>
              <a:t> </a:t>
            </a:r>
            <a:r>
              <a:rPr lang="en-US" sz="2600" dirty="0" err="1"/>
              <a:t>епітелієм</a:t>
            </a:r>
            <a:r>
              <a:rPr lang="en-US" sz="2600" dirty="0"/>
              <a:t>. У </a:t>
            </a:r>
            <a:r>
              <a:rPr lang="en-US" sz="2600" dirty="0" err="1"/>
              <a:t>ній</a:t>
            </a:r>
            <a:r>
              <a:rPr lang="en-US" sz="2600" dirty="0"/>
              <a:t> </a:t>
            </a:r>
            <a:r>
              <a:rPr lang="en-US" sz="2600" dirty="0" err="1"/>
              <a:t>розташовуються</a:t>
            </a:r>
            <a:r>
              <a:rPr lang="en-US" sz="2600" dirty="0"/>
              <a:t> </a:t>
            </a:r>
            <a:r>
              <a:rPr lang="en-US" sz="2600" dirty="0" err="1"/>
              <a:t>внутрішні</a:t>
            </a:r>
            <a:r>
              <a:rPr lang="en-US" sz="2600" dirty="0"/>
              <a:t> </a:t>
            </a:r>
            <a:r>
              <a:rPr lang="en-US" sz="2600" dirty="0" err="1"/>
              <a:t>органи</a:t>
            </a:r>
            <a:r>
              <a:rPr lang="en-US" sz="2600" dirty="0"/>
              <a:t> </a:t>
            </a:r>
            <a:r>
              <a:rPr lang="en-US" sz="2600" dirty="0" err="1"/>
              <a:t>нематод</a:t>
            </a:r>
            <a:r>
              <a:rPr lang="en-US" sz="2600" dirty="0"/>
              <a:t>. </a:t>
            </a:r>
            <a:r>
              <a:rPr lang="en-US" sz="2600" dirty="0" err="1"/>
              <a:t>Крім</a:t>
            </a:r>
            <a:r>
              <a:rPr lang="en-US" sz="2600" dirty="0"/>
              <a:t> </a:t>
            </a:r>
            <a:r>
              <a:rPr lang="en-US" sz="2600" dirty="0" err="1"/>
              <a:t>того</a:t>
            </a:r>
            <a:r>
              <a:rPr lang="en-US" sz="2600" dirty="0"/>
              <a:t>, у </a:t>
            </a:r>
            <a:r>
              <a:rPr lang="en-US" sz="2600" dirty="0" err="1"/>
              <a:t>порожнині</a:t>
            </a:r>
            <a:r>
              <a:rPr lang="en-US" sz="2600" dirty="0"/>
              <a:t> </a:t>
            </a:r>
            <a:r>
              <a:rPr lang="en-US" sz="2600" dirty="0" err="1"/>
              <a:t>під</a:t>
            </a:r>
            <a:r>
              <a:rPr lang="en-US" sz="2600" dirty="0"/>
              <a:t> </a:t>
            </a:r>
            <a:r>
              <a:rPr lang="en-US" sz="2600" dirty="0" err="1"/>
              <a:t>великим</a:t>
            </a:r>
            <a:r>
              <a:rPr lang="en-US" sz="2600" dirty="0"/>
              <a:t> </a:t>
            </a:r>
            <a:r>
              <a:rPr lang="en-US" sz="2600" dirty="0" err="1"/>
              <a:t>тиском</a:t>
            </a:r>
            <a:r>
              <a:rPr lang="en-US" sz="2600" dirty="0"/>
              <a:t> </a:t>
            </a:r>
            <a:r>
              <a:rPr lang="en-US" sz="2600" dirty="0" err="1"/>
              <a:t>знаходиться</a:t>
            </a:r>
            <a:r>
              <a:rPr lang="en-US" sz="2600" dirty="0"/>
              <a:t> </a:t>
            </a:r>
            <a:r>
              <a:rPr lang="en-US" sz="2600" dirty="0" err="1"/>
              <a:t>рідина</a:t>
            </a:r>
            <a:r>
              <a:rPr lang="en-US" sz="2600" dirty="0"/>
              <a:t>, </a:t>
            </a:r>
            <a:r>
              <a:rPr lang="en-US" sz="2600" dirty="0" err="1"/>
              <a:t>що</a:t>
            </a:r>
            <a:r>
              <a:rPr lang="en-US" sz="2600" dirty="0"/>
              <a:t> </a:t>
            </a:r>
            <a:r>
              <a:rPr lang="en-US" sz="2600" dirty="0" err="1"/>
              <a:t>створює</a:t>
            </a:r>
            <a:r>
              <a:rPr lang="en-US" sz="2600" dirty="0"/>
              <a:t> </a:t>
            </a:r>
            <a:r>
              <a:rPr lang="en-US" sz="2600" dirty="0" err="1"/>
              <a:t>опору</a:t>
            </a:r>
            <a:r>
              <a:rPr lang="en-US" sz="2600" dirty="0"/>
              <a:t> </a:t>
            </a:r>
            <a:r>
              <a:rPr lang="en-US" sz="2600" dirty="0" err="1"/>
              <a:t>для</a:t>
            </a:r>
            <a:r>
              <a:rPr lang="en-US" sz="2600" dirty="0"/>
              <a:t> </a:t>
            </a:r>
            <a:r>
              <a:rPr lang="en-US" sz="2600" dirty="0" err="1"/>
              <a:t>соматичної</a:t>
            </a:r>
            <a:r>
              <a:rPr lang="en-US" sz="2600" dirty="0"/>
              <a:t> </a:t>
            </a:r>
            <a:r>
              <a:rPr lang="en-US" sz="2600" dirty="0" err="1" smtClean="0"/>
              <a:t>мускулатури</a:t>
            </a:r>
            <a:r>
              <a:rPr lang="uk-UA" sz="2600" dirty="0" smtClean="0"/>
              <a:t> (</a:t>
            </a:r>
            <a:r>
              <a:rPr lang="uk-UA" sz="2600" dirty="0" err="1" smtClean="0"/>
              <a:t>гідроскелет</a:t>
            </a:r>
            <a:r>
              <a:rPr lang="uk-UA" sz="2600" dirty="0" smtClean="0"/>
              <a:t>)</a:t>
            </a:r>
            <a:r>
              <a:rPr lang="en-US" sz="2600" dirty="0" smtClean="0"/>
              <a:t>. </a:t>
            </a:r>
            <a:endParaRPr lang="ru-RU" sz="2600" dirty="0"/>
          </a:p>
          <a:p>
            <a:endParaRPr lang="ru-RU" dirty="0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5958"/>
            <a:ext cx="2381250" cy="230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3285356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9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err="1"/>
              <a:t>Кільчасті</a:t>
            </a:r>
            <a:r>
              <a:rPr lang="ru-RU" dirty="0"/>
              <a:t> черви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uk-UA" b="1" i="1" dirty="0" smtClean="0"/>
              <a:t>  </a:t>
            </a:r>
            <a:r>
              <a:rPr lang="uk-UA" dirty="0" smtClean="0"/>
              <a:t>Зовні тіло  укрито кутикулою (шаром щільної речовини, що утворює епітелій). Під нею розташований одношаровий епітелій. У більшості видів на поверхні тіла поодиноко або пучками розташовуються щетинки.</a:t>
            </a:r>
            <a:endParaRPr lang="ru-RU" dirty="0" smtClean="0"/>
          </a:p>
          <a:p>
            <a:r>
              <a:rPr lang="ru-RU" dirty="0" err="1" smtClean="0"/>
              <a:t>Мають</a:t>
            </a:r>
            <a:r>
              <a:rPr lang="ru-RU" dirty="0" smtClean="0"/>
              <a:t>  </a:t>
            </a:r>
            <a:r>
              <a:rPr lang="ru-RU" dirty="0" err="1" smtClean="0"/>
              <a:t>багато</a:t>
            </a:r>
            <a:r>
              <a:rPr lang="ru-RU" dirty="0" smtClean="0"/>
              <a:t> </a:t>
            </a:r>
            <a:r>
              <a:rPr lang="ru-RU" dirty="0" err="1"/>
              <a:t>слизових</a:t>
            </a:r>
            <a:r>
              <a:rPr lang="ru-RU" dirty="0"/>
              <a:t> </a:t>
            </a:r>
            <a:r>
              <a:rPr lang="ru-RU" dirty="0" err="1"/>
              <a:t>залоз</a:t>
            </a:r>
            <a:r>
              <a:rPr lang="ru-RU" dirty="0"/>
              <a:t>. </a:t>
            </a:r>
          </a:p>
        </p:txBody>
      </p:sp>
      <p:pic>
        <p:nvPicPr>
          <p:cNvPr id="5" name="Объект 4" descr="https://im1-tub-ua.yandex.net/i?id=68d5a2562b187c864390c27dce903bc8&amp;n=33&amp;h=215&amp;w=480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 r="26236"/>
          <a:stretch>
            <a:fillRect/>
          </a:stretch>
        </p:blipFill>
        <p:spPr bwMode="auto">
          <a:xfrm>
            <a:off x="4499992" y="3068960"/>
            <a:ext cx="4392488" cy="254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Содержимое 4" descr="http://900igr.net/datas/biologija/Oporno-dvigatelnaja-sistema-zhivotnykh/0003-003-Evoljutsija-oporno-dvigatelnoj-sistemy.jpg"/>
          <p:cNvPicPr>
            <a:picLocks/>
          </p:cNvPicPr>
          <p:nvPr/>
        </p:nvPicPr>
        <p:blipFill>
          <a:blip r:embed="rId3" cstate="print"/>
          <a:srcRect l="43333" t="39063" b="31250"/>
          <a:stretch>
            <a:fillRect/>
          </a:stretch>
        </p:blipFill>
        <p:spPr bwMode="auto">
          <a:xfrm>
            <a:off x="4499992" y="548680"/>
            <a:ext cx="439248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6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err="1"/>
              <a:t>Молюски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	   </a:t>
            </a:r>
            <a:r>
              <a:rPr lang="ru-RU" dirty="0" err="1"/>
              <a:t>Тіло</a:t>
            </a:r>
            <a:r>
              <a:rPr lang="ru-RU" dirty="0"/>
              <a:t> </a:t>
            </a:r>
            <a:r>
              <a:rPr lang="ru-RU" dirty="0" err="1"/>
              <a:t>вкрите</a:t>
            </a:r>
            <a:r>
              <a:rPr lang="ru-RU" dirty="0"/>
              <a:t> </a:t>
            </a:r>
            <a:r>
              <a:rPr lang="ru-RU" dirty="0" err="1"/>
              <a:t>шкірною</a:t>
            </a:r>
            <a:r>
              <a:rPr lang="ru-RU" dirty="0"/>
              <a:t> </a:t>
            </a:r>
            <a:r>
              <a:rPr lang="ru-RU" dirty="0" err="1"/>
              <a:t>складкою</a:t>
            </a:r>
            <a:r>
              <a:rPr lang="ru-RU" dirty="0"/>
              <a:t> - </a:t>
            </a:r>
            <a:r>
              <a:rPr lang="ru-RU" dirty="0" err="1"/>
              <a:t>мантією</a:t>
            </a:r>
            <a:r>
              <a:rPr lang="ru-RU" dirty="0"/>
              <a:t>, яка </a:t>
            </a:r>
            <a:r>
              <a:rPr lang="ru-RU" dirty="0" err="1"/>
              <a:t>встелена</a:t>
            </a:r>
            <a:r>
              <a:rPr lang="ru-RU" dirty="0"/>
              <a:t> </a:t>
            </a:r>
            <a:r>
              <a:rPr lang="ru-RU" dirty="0" err="1"/>
              <a:t>одношаровим</a:t>
            </a:r>
            <a:r>
              <a:rPr lang="ru-RU" dirty="0"/>
              <a:t> </a:t>
            </a:r>
            <a:r>
              <a:rPr lang="ru-RU" dirty="0" err="1"/>
              <a:t>війчастим</a:t>
            </a:r>
            <a:r>
              <a:rPr lang="ru-RU" dirty="0"/>
              <a:t> </a:t>
            </a:r>
            <a:r>
              <a:rPr lang="ru-RU" dirty="0" err="1"/>
              <a:t>епітелієм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залозистими</a:t>
            </a:r>
            <a:r>
              <a:rPr lang="ru-RU" dirty="0"/>
              <a:t> </a:t>
            </a:r>
            <a:r>
              <a:rPr lang="ru-RU" dirty="0" err="1"/>
              <a:t>клітинами</a:t>
            </a:r>
            <a:r>
              <a:rPr lang="ru-RU" dirty="0"/>
              <a:t>. </a:t>
            </a:r>
            <a:r>
              <a:rPr lang="ru-RU" dirty="0" err="1" smtClean="0"/>
              <a:t>Мають</a:t>
            </a:r>
            <a:r>
              <a:rPr lang="ru-RU" dirty="0" smtClean="0"/>
              <a:t> </a:t>
            </a:r>
            <a:r>
              <a:rPr lang="ru-RU" dirty="0" err="1" smtClean="0"/>
              <a:t>зовнішній</a:t>
            </a:r>
            <a:r>
              <a:rPr lang="ru-RU" dirty="0" smtClean="0"/>
              <a:t> скелет </a:t>
            </a:r>
            <a:r>
              <a:rPr lang="ru-RU" smtClean="0"/>
              <a:t>- черепашку</a:t>
            </a:r>
            <a:endParaRPr lang="ru-RU" dirty="0"/>
          </a:p>
        </p:txBody>
      </p:sp>
      <p:pic>
        <p:nvPicPr>
          <p:cNvPr id="5" name="Рисунок 4" descr="https://im2-tub-ua.yandex.net/i?id=96509b37f09ad13acccea0f718eac3d5&amp;n=33&amp;h=215&amp;w=28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88640"/>
            <a:ext cx="388843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056" y="3068960"/>
            <a:ext cx="3888432" cy="2886902"/>
          </a:xfrm>
        </p:spPr>
      </p:pic>
    </p:spTree>
    <p:extLst>
      <p:ext uri="{BB962C8B-B14F-4D97-AF65-F5344CB8AC3E}">
        <p14:creationId xmlns:p14="http://schemas.microsoft.com/office/powerpoint/2010/main" val="18856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 err="1" smtClean="0"/>
              <a:t>Членистоногі</a:t>
            </a:r>
            <a:r>
              <a:rPr lang="ru-RU" dirty="0" smtClean="0"/>
              <a:t> </a:t>
            </a:r>
            <a:r>
              <a:rPr lang="ru-RU" dirty="0" err="1" smtClean="0"/>
              <a:t>тварини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	   </a:t>
            </a:r>
            <a:r>
              <a:rPr lang="ru-RU" dirty="0" err="1"/>
              <a:t>Одношаровий</a:t>
            </a:r>
            <a:r>
              <a:rPr lang="ru-RU" dirty="0"/>
              <a:t> </a:t>
            </a:r>
            <a:r>
              <a:rPr lang="ru-RU" dirty="0" err="1"/>
              <a:t>епітелій</a:t>
            </a:r>
            <a:r>
              <a:rPr lang="ru-RU" dirty="0"/>
              <a:t> у </a:t>
            </a:r>
            <a:r>
              <a:rPr lang="ru-RU" dirty="0" err="1"/>
              <a:t>вигляді</a:t>
            </a:r>
            <a:r>
              <a:rPr lang="ru-RU" dirty="0"/>
              <a:t> </a:t>
            </a:r>
            <a:r>
              <a:rPr lang="ru-RU" dirty="0" err="1"/>
              <a:t>гіподерми</a:t>
            </a:r>
            <a:r>
              <a:rPr lang="ru-RU" dirty="0"/>
              <a:t>, яка </a:t>
            </a:r>
            <a:r>
              <a:rPr lang="ru-RU" dirty="0" err="1"/>
              <a:t>утворює</a:t>
            </a:r>
            <a:r>
              <a:rPr lang="ru-RU" dirty="0"/>
              <a:t> </a:t>
            </a:r>
            <a:r>
              <a:rPr lang="ru-RU" dirty="0" err="1"/>
              <a:t>товстий</a:t>
            </a:r>
            <a:r>
              <a:rPr lang="ru-RU" dirty="0"/>
              <a:t> шар </a:t>
            </a:r>
            <a:r>
              <a:rPr lang="ru-RU" dirty="0" err="1"/>
              <a:t>хітинізованої</a:t>
            </a:r>
            <a:r>
              <a:rPr lang="ru-RU" dirty="0"/>
              <a:t> </a:t>
            </a:r>
            <a:r>
              <a:rPr lang="ru-RU" dirty="0" err="1"/>
              <a:t>кутикули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У </a:t>
            </a:r>
            <a:r>
              <a:rPr lang="ru-RU" dirty="0" err="1"/>
              <a:t>ракоподібних</a:t>
            </a:r>
            <a:r>
              <a:rPr lang="ru-RU" dirty="0"/>
              <a:t> кутикула </a:t>
            </a:r>
            <a:r>
              <a:rPr lang="ru-RU" dirty="0" err="1"/>
              <a:t>насичується</a:t>
            </a:r>
            <a:r>
              <a:rPr lang="ru-RU" dirty="0"/>
              <a:t> карбонатом </a:t>
            </a:r>
            <a:r>
              <a:rPr lang="ru-RU" dirty="0" err="1"/>
              <a:t>кальцію</a:t>
            </a:r>
            <a:r>
              <a:rPr lang="ru-RU" dirty="0"/>
              <a:t> і </a:t>
            </a:r>
            <a:r>
              <a:rPr lang="ru-RU" dirty="0" err="1"/>
              <a:t>перетворюється</a:t>
            </a:r>
            <a:r>
              <a:rPr lang="ru-RU" dirty="0"/>
              <a:t> на </a:t>
            </a:r>
            <a:r>
              <a:rPr lang="ru-RU" dirty="0" err="1"/>
              <a:t>панцир</a:t>
            </a:r>
            <a:r>
              <a:rPr lang="ru-RU" dirty="0"/>
              <a:t>. </a:t>
            </a:r>
          </a:p>
        </p:txBody>
      </p:sp>
      <p:pic>
        <p:nvPicPr>
          <p:cNvPr id="7" name="Picture 22" descr="ANd9GcTW7-9Pdg-ZoAC_QFZ-_vIDh4tJQAg9xJ32yvEH7rmk9OAy90kZww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2076917" cy="14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Documents and Settings\Admin\Рабочий стол\презентація з біології\1270498261_9060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58388">
            <a:off x="467994" y="493514"/>
            <a:ext cx="2024654" cy="183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8" descr="skorpio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221088"/>
            <a:ext cx="3500437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9" descr="косарик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2204864"/>
            <a:ext cx="221456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48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VER_BOOKMARK" val="п2011429182652SlideId2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VER_BOOKMARK" val="п2011429182634SlideId26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263</TotalTime>
  <Words>1491</Words>
  <Application>Microsoft Office PowerPoint</Application>
  <PresentationFormat>Экран (4:3)</PresentationFormat>
  <Paragraphs>106</Paragraphs>
  <Slides>35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Calibri</vt:lpstr>
      <vt:lpstr>Candara</vt:lpstr>
      <vt:lpstr>Symbol</vt:lpstr>
      <vt:lpstr>Tahoma</vt:lpstr>
      <vt:lpstr>Волна</vt:lpstr>
      <vt:lpstr>Покриви тіла тварин</vt:lpstr>
      <vt:lpstr>Найпростіші тварини</vt:lpstr>
      <vt:lpstr>Кишковопорожнинні</vt:lpstr>
      <vt:lpstr>Скелет губок</vt:lpstr>
      <vt:lpstr>Плоскі черви</vt:lpstr>
      <vt:lpstr>Круглі черви</vt:lpstr>
      <vt:lpstr>Кільчасті черви</vt:lpstr>
      <vt:lpstr>Молюски</vt:lpstr>
      <vt:lpstr>Членистоногі тварини</vt:lpstr>
      <vt:lpstr>Покрив тіла ракоподібних</vt:lpstr>
      <vt:lpstr>Покрив тіла павуків</vt:lpstr>
      <vt:lpstr>Покрив тіла комах</vt:lpstr>
      <vt:lpstr>Покриви тіла хребетних</vt:lpstr>
      <vt:lpstr>Будова шкірного покриву</vt:lpstr>
      <vt:lpstr>Шкіра у ланцетники</vt:lpstr>
      <vt:lpstr>Покрив тіла риби</vt:lpstr>
      <vt:lpstr>Шкіра земноводних</vt:lpstr>
      <vt:lpstr>Покрив тіла плазунів</vt:lpstr>
      <vt:lpstr>Покрив тіла птахів</vt:lpstr>
      <vt:lpstr>Покрив тіла ссавців</vt:lpstr>
      <vt:lpstr>Функції шкіри </vt:lpstr>
      <vt:lpstr>Бар’єрна функція шкіри</vt:lpstr>
      <vt:lpstr>Захисна функція шкіри</vt:lpstr>
      <vt:lpstr>Механічний захист тіла</vt:lpstr>
      <vt:lpstr>Терморегуляція </vt:lpstr>
      <vt:lpstr>Регуляція тепловіддачі</vt:lpstr>
      <vt:lpstr>Видільна (секреторна) функція</vt:lpstr>
      <vt:lpstr>Потові залози шкіри</vt:lpstr>
      <vt:lpstr>Пахучі залози</vt:lpstr>
      <vt:lpstr>Молочні залози</vt:lpstr>
      <vt:lpstr> Функція газообміну шкіри</vt:lpstr>
      <vt:lpstr>Рецепторна функція шкіри</vt:lpstr>
      <vt:lpstr>Висновки </vt:lpstr>
      <vt:lpstr>Висновки </vt:lpstr>
      <vt:lpstr>Презентация PowerPoint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Покриви тіла тварин</dc:title>
  <dc:creator>ПК</dc:creator>
  <cp:lastModifiedBy>yulia</cp:lastModifiedBy>
  <cp:revision>27</cp:revision>
  <dcterms:created xsi:type="dcterms:W3CDTF">2016-02-09T07:28:57Z</dcterms:created>
  <dcterms:modified xsi:type="dcterms:W3CDTF">2017-03-08T20:14:54Z</dcterms:modified>
</cp:coreProperties>
</file>